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7" r:id="rId2"/>
    <p:sldId id="256" r:id="rId3"/>
    <p:sldId id="258" r:id="rId4"/>
    <p:sldId id="260" r:id="rId5"/>
    <p:sldId id="261" r:id="rId6"/>
    <p:sldId id="263" r:id="rId7"/>
    <p:sldId id="266" r:id="rId8"/>
    <p:sldId id="262" r:id="rId9"/>
    <p:sldId id="267"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667" autoAdjust="0"/>
  </p:normalViewPr>
  <p:slideViewPr>
    <p:cSldViewPr>
      <p:cViewPr varScale="1">
        <p:scale>
          <a:sx n="52" d="100"/>
          <a:sy n="52" d="100"/>
        </p:scale>
        <p:origin x="-30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1A455E-9396-4418-ADC7-A60FDF8CFDB6}" type="datetimeFigureOut">
              <a:rPr lang="en-US" smtClean="0"/>
              <a:pPr/>
              <a:t>3/3/2010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EFBBCE-A551-4BCB-925F-48E7490DF9D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My first experience</a:t>
            </a:r>
            <a:r>
              <a:rPr lang="en-US" baseline="0" dirty="0" smtClean="0"/>
              <a:t> training our teachers.</a:t>
            </a:r>
            <a:endParaRPr lang="en-US" dirty="0"/>
          </a:p>
        </p:txBody>
      </p:sp>
      <p:sp>
        <p:nvSpPr>
          <p:cNvPr id="4" name="Slide Number Placeholder 3"/>
          <p:cNvSpPr>
            <a:spLocks noGrp="1"/>
          </p:cNvSpPr>
          <p:nvPr>
            <p:ph type="sldNum" sz="quarter" idx="10"/>
          </p:nvPr>
        </p:nvSpPr>
        <p:spPr/>
        <p:txBody>
          <a:bodyPr/>
          <a:lstStyle/>
          <a:p>
            <a:fld id="{F9EFBBCE-A551-4BCB-925F-48E7490DF9D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 am happy to announce that the teachers who went through training will </a:t>
            </a:r>
            <a:r>
              <a:rPr lang="en-US" baseline="0" smtClean="0"/>
              <a:t>be sharing </a:t>
            </a:r>
            <a:r>
              <a:rPr lang="en-US" baseline="0" dirty="0" smtClean="0"/>
              <a:t>their units plans with the rest of the staff and we will be training more teachers in the months ahead. It might take some time and effort, but it will be so worth it in the end!!! Thank you, Intel for making this possible and for changing the way educators use technology with their students. </a:t>
            </a:r>
            <a:endParaRPr lang="en-US" dirty="0"/>
          </a:p>
        </p:txBody>
      </p:sp>
      <p:sp>
        <p:nvSpPr>
          <p:cNvPr id="4" name="Slide Number Placeholder 3"/>
          <p:cNvSpPr>
            <a:spLocks noGrp="1"/>
          </p:cNvSpPr>
          <p:nvPr>
            <p:ph type="sldNum" sz="quarter" idx="10"/>
          </p:nvPr>
        </p:nvSpPr>
        <p:spPr/>
        <p:txBody>
          <a:bodyPr/>
          <a:lstStyle/>
          <a:p>
            <a:fld id="{F9EFBBCE-A551-4BCB-925F-48E7490DF9D9}"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here I am…. Day 1 of training. I am so excited. We preselected 11 teachers who really e</a:t>
            </a:r>
            <a:r>
              <a:rPr lang="en-US" baseline="0" dirty="0" smtClean="0"/>
              <a:t>mbrace technology and use it frequently in their classrooms. It should be a great group to work with because they really understand what it means to integrate technology. I feel like my job is to get these teachers in shape to meet 21</a:t>
            </a:r>
            <a:r>
              <a:rPr lang="en-US" baseline="30000" dirty="0" smtClean="0"/>
              <a:t>st</a:t>
            </a:r>
            <a:r>
              <a:rPr lang="en-US" baseline="0" dirty="0" smtClean="0"/>
              <a:t> century skills! This is NOT going to be a walk in the park—this is going to be like technology boot camp!!</a:t>
            </a:r>
            <a:endParaRPr lang="en-US" dirty="0"/>
          </a:p>
        </p:txBody>
      </p:sp>
      <p:sp>
        <p:nvSpPr>
          <p:cNvPr id="4" name="Slide Number Placeholder 3"/>
          <p:cNvSpPr>
            <a:spLocks noGrp="1"/>
          </p:cNvSpPr>
          <p:nvPr>
            <p:ph type="sldNum" sz="quarter" idx="10"/>
          </p:nvPr>
        </p:nvSpPr>
        <p:spPr/>
        <p:txBody>
          <a:bodyPr/>
          <a:lstStyle/>
          <a:p>
            <a:fld id="{F9EFBBCE-A551-4BCB-925F-48E7490DF9D9}"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By the end of Day</a:t>
            </a:r>
            <a:r>
              <a:rPr lang="en-US" baseline="0" dirty="0" smtClean="0"/>
              <a:t> one I was feeling pretty good. The teachers seemed very motivated. We researched--</a:t>
            </a:r>
            <a:r>
              <a:rPr lang="en-US" dirty="0" smtClean="0"/>
              <a:t>Standards, c</a:t>
            </a:r>
            <a:r>
              <a:rPr lang="en-US" baseline="0" dirty="0" smtClean="0"/>
              <a:t>urriculum framing questions, tapping into prior knowledge—this is good stuff! I</a:t>
            </a:r>
            <a:r>
              <a:rPr lang="en-US" dirty="0" smtClean="0"/>
              <a:t> can tell that they’re really getting  it! I can’t wait to see how they’re going to embed technology into their final unit</a:t>
            </a:r>
            <a:r>
              <a:rPr lang="en-US" baseline="0" dirty="0" smtClean="0"/>
              <a:t> </a:t>
            </a:r>
            <a:r>
              <a:rPr lang="en-US" dirty="0" smtClean="0"/>
              <a:t>projects! They really enjoyed looking at </a:t>
            </a:r>
            <a:r>
              <a:rPr lang="en-US" baseline="0" dirty="0" smtClean="0"/>
              <a:t>all of those great project design examples. I am really looking forward to tomorrow!</a:t>
            </a:r>
            <a:endParaRPr lang="en-US" dirty="0"/>
          </a:p>
        </p:txBody>
      </p:sp>
      <p:sp>
        <p:nvSpPr>
          <p:cNvPr id="4" name="Slide Number Placeholder 3"/>
          <p:cNvSpPr>
            <a:spLocks noGrp="1"/>
          </p:cNvSpPr>
          <p:nvPr>
            <p:ph type="sldNum" sz="quarter" idx="10"/>
          </p:nvPr>
        </p:nvSpPr>
        <p:spPr/>
        <p:txBody>
          <a:bodyPr/>
          <a:lstStyle/>
          <a:p>
            <a:fld id="{F9EFBBCE-A551-4BCB-925F-48E7490DF9D9}"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Ah…Day 2—more learning and exploring. Can’t wait to show them all</a:t>
            </a:r>
            <a:r>
              <a:rPr lang="en-US" baseline="0" dirty="0" smtClean="0"/>
              <a:t> of the assessments that are going to be at their fingertips. They are going to love that workspace!!</a:t>
            </a:r>
            <a:endParaRPr lang="en-US" dirty="0" smtClean="0"/>
          </a:p>
          <a:p>
            <a:endParaRPr lang="en-US" dirty="0" smtClean="0"/>
          </a:p>
          <a:p>
            <a:r>
              <a:rPr lang="en-US" dirty="0" smtClean="0"/>
              <a:t>They are very motivated</a:t>
            </a:r>
            <a:r>
              <a:rPr lang="en-US" baseline="0" dirty="0" smtClean="0"/>
              <a:t> to keep going. Their units are coming along well and they’re very excited about implementing more technology in their units. I can tell that their wheels are turning and they are going to come up with creative ways to use the Internet to communicate and collaborate. </a:t>
            </a:r>
          </a:p>
          <a:p>
            <a:endParaRPr lang="en-US" baseline="0" dirty="0" smtClean="0"/>
          </a:p>
          <a:p>
            <a:r>
              <a:rPr lang="en-US" baseline="0" dirty="0" smtClean="0"/>
              <a:t>I am a little concerned that the focus has shifted from students using technology to teachers using technology, but I’m sure it’s just a phase…..I hope it’s just a phase.</a:t>
            </a:r>
            <a:endParaRPr lang="en-US" dirty="0"/>
          </a:p>
        </p:txBody>
      </p:sp>
      <p:sp>
        <p:nvSpPr>
          <p:cNvPr id="4" name="Slide Number Placeholder 3"/>
          <p:cNvSpPr>
            <a:spLocks noGrp="1"/>
          </p:cNvSpPr>
          <p:nvPr>
            <p:ph type="sldNum" sz="quarter" idx="10"/>
          </p:nvPr>
        </p:nvSpPr>
        <p:spPr/>
        <p:txBody>
          <a:bodyPr/>
          <a:lstStyle/>
          <a:p>
            <a:fld id="{F9EFBBCE-A551-4BCB-925F-48E7490DF9D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Uh-oh…. I think there’s been</a:t>
            </a:r>
            <a:r>
              <a:rPr lang="en-US" baseline="0" dirty="0" smtClean="0"/>
              <a:t> a definite shift. </a:t>
            </a:r>
            <a:r>
              <a:rPr lang="en-US" dirty="0" smtClean="0"/>
              <a:t>I see more and more of the group implementing</a:t>
            </a:r>
            <a:r>
              <a:rPr lang="en-US" baseline="0" dirty="0" smtClean="0"/>
              <a:t> technologies that will be teacher led, but not much student led. Where did I go wrong? Who can I turn to? And Why am I still smiling?</a:t>
            </a:r>
            <a:endParaRPr lang="en-US" dirty="0"/>
          </a:p>
        </p:txBody>
      </p:sp>
      <p:sp>
        <p:nvSpPr>
          <p:cNvPr id="4" name="Slide Number Placeholder 3"/>
          <p:cNvSpPr>
            <a:spLocks noGrp="1"/>
          </p:cNvSpPr>
          <p:nvPr>
            <p:ph type="sldNum" sz="quarter" idx="10"/>
          </p:nvPr>
        </p:nvSpPr>
        <p:spPr/>
        <p:txBody>
          <a:bodyPr/>
          <a:lstStyle/>
          <a:p>
            <a:fld id="{F9EFBBCE-A551-4BCB-925F-48E7490DF9D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Okay…..I can</a:t>
            </a:r>
            <a:r>
              <a:rPr lang="en-US" baseline="0" dirty="0" smtClean="0"/>
              <a:t> clearly see now that they’re focusing more on their use of technology rather than student use. </a:t>
            </a:r>
          </a:p>
          <a:p>
            <a:endParaRPr lang="en-US" baseline="0" dirty="0" smtClean="0"/>
          </a:p>
          <a:p>
            <a:r>
              <a:rPr lang="en-US" dirty="0" smtClean="0"/>
              <a:t>I turned to</a:t>
            </a:r>
            <a:r>
              <a:rPr lang="en-US" baseline="0" dirty="0" smtClean="0"/>
              <a:t> a friend who was convinced that there was nothing I could do.</a:t>
            </a:r>
          </a:p>
          <a:p>
            <a:endParaRPr lang="en-US" baseline="0" dirty="0" smtClean="0"/>
          </a:p>
          <a:p>
            <a:r>
              <a:rPr lang="en-US" baseline="0" dirty="0" smtClean="0"/>
              <a:t>But I had a hard time believing that …..</a:t>
            </a:r>
            <a:endParaRPr lang="en-US" dirty="0"/>
          </a:p>
        </p:txBody>
      </p:sp>
      <p:sp>
        <p:nvSpPr>
          <p:cNvPr id="4" name="Slide Number Placeholder 3"/>
          <p:cNvSpPr>
            <a:spLocks noGrp="1"/>
          </p:cNvSpPr>
          <p:nvPr>
            <p:ph type="sldNum" sz="quarter" idx="10"/>
          </p:nvPr>
        </p:nvSpPr>
        <p:spPr/>
        <p:txBody>
          <a:bodyPr/>
          <a:lstStyle/>
          <a:p>
            <a:fld id="{F9EFBBCE-A551-4BCB-925F-48E7490DF9D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a:t>
            </a:r>
            <a:r>
              <a:rPr lang="en-US" baseline="0" dirty="0" smtClean="0"/>
              <a:t> never would have guessed that this group of teachers didn’t have a solid grasp on what it meant to integrate technology….but they didn’t….and if they didn’t…..you can bet the rest of the district wasn’t too far behind. </a:t>
            </a:r>
            <a:r>
              <a:rPr lang="en-US" dirty="0" smtClean="0"/>
              <a:t>The whole time I just assumed that the teachers in my class knew what it meant</a:t>
            </a:r>
            <a:r>
              <a:rPr lang="en-US" baseline="0" dirty="0" smtClean="0"/>
              <a:t> to integrate technology.</a:t>
            </a:r>
            <a:r>
              <a:rPr lang="en-US" dirty="0" smtClean="0"/>
              <a:t> </a:t>
            </a:r>
            <a:r>
              <a:rPr lang="en-US" dirty="0" err="1" smtClean="0"/>
              <a:t>Ughhh</a:t>
            </a:r>
            <a:r>
              <a:rPr lang="en-US" dirty="0" smtClean="0"/>
              <a:t>. </a:t>
            </a:r>
            <a:r>
              <a:rPr lang="en-US" baseline="0" dirty="0" smtClean="0"/>
              <a:t>I feel silly having to address this</a:t>
            </a:r>
            <a:r>
              <a:rPr lang="en-US" dirty="0" smtClean="0"/>
              <a:t>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F9EFBBCE-A551-4BCB-925F-48E7490DF9D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time to address the problem head on. What does REAL </a:t>
            </a:r>
            <a:r>
              <a:rPr lang="en-US" baseline="0" dirty="0" smtClean="0"/>
              <a:t>technology integration look like? What does it really mean? </a:t>
            </a:r>
          </a:p>
          <a:p>
            <a:endParaRPr lang="en-US" baseline="0" dirty="0" smtClean="0"/>
          </a:p>
        </p:txBody>
      </p:sp>
      <p:sp>
        <p:nvSpPr>
          <p:cNvPr id="4" name="Slide Number Placeholder 3"/>
          <p:cNvSpPr>
            <a:spLocks noGrp="1"/>
          </p:cNvSpPr>
          <p:nvPr>
            <p:ph type="sldNum" sz="quarter" idx="10"/>
          </p:nvPr>
        </p:nvSpPr>
        <p:spPr/>
        <p:txBody>
          <a:bodyPr/>
          <a:lstStyle/>
          <a:p>
            <a:fld id="{F9EFBBCE-A551-4BCB-925F-48E7490DF9D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night before day 3 we discussed true technology integration on our wiki. There were many thank </a:t>
            </a:r>
            <a:r>
              <a:rPr lang="en-US" baseline="0" dirty="0" err="1" smtClean="0"/>
              <a:t>you’s</a:t>
            </a:r>
            <a:r>
              <a:rPr lang="en-US" baseline="0" dirty="0" smtClean="0"/>
              <a:t> and Ah-hah moments the next morning.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By the end of the</a:t>
            </a:r>
            <a:r>
              <a:rPr lang="en-US" baseline="0" dirty="0" smtClean="0"/>
              <a:t> last day after they showcased their units, I was so impressed! </a:t>
            </a:r>
          </a:p>
        </p:txBody>
      </p:sp>
      <p:sp>
        <p:nvSpPr>
          <p:cNvPr id="4" name="Slide Number Placeholder 3"/>
          <p:cNvSpPr>
            <a:spLocks noGrp="1"/>
          </p:cNvSpPr>
          <p:nvPr>
            <p:ph type="sldNum" sz="quarter" idx="10"/>
          </p:nvPr>
        </p:nvSpPr>
        <p:spPr/>
        <p:txBody>
          <a:bodyPr/>
          <a:lstStyle/>
          <a:p>
            <a:fld id="{F9EFBBCE-A551-4BCB-925F-48E7490DF9D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29501AB3-A5C9-4815-ADF2-F52AC279D2E6}" type="datetimeFigureOut">
              <a:rPr lang="en-US" smtClean="0"/>
              <a:pPr/>
              <a:t>3/3/2010</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B64CA462-B110-4B4A-9B2E-96A343775456}" type="slidenum">
              <a:rPr lang="en-US" smtClean="0"/>
              <a:pPr/>
              <a:t>‹#›</a:t>
            </a:fld>
            <a:endParaRPr lang="en-US"/>
          </a:p>
        </p:txBody>
      </p:sp>
    </p:spTree>
  </p:cSld>
  <p:clrMapOvr>
    <a:masterClrMapping/>
  </p:clrMapOvr>
  <p:transition>
    <p:pull dir="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501AB3-A5C9-4815-ADF2-F52AC279D2E6}" type="datetimeFigureOut">
              <a:rPr lang="en-US" smtClean="0"/>
              <a:pPr/>
              <a:t>3/3/2010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4CA462-B110-4B4A-9B2E-96A343775456}" type="slidenum">
              <a:rPr lang="en-US" smtClean="0"/>
              <a:pPr/>
              <a:t>‹#›</a:t>
            </a:fld>
            <a:endParaRPr lang="en-US"/>
          </a:p>
        </p:txBody>
      </p:sp>
    </p:spTree>
  </p:cSld>
  <p:clrMapOvr>
    <a:masterClrMapping/>
  </p:clrMapOvr>
  <p:transition>
    <p:pull dir="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501AB3-A5C9-4815-ADF2-F52AC279D2E6}" type="datetimeFigureOut">
              <a:rPr lang="en-US" smtClean="0"/>
              <a:pPr/>
              <a:t>3/3/2010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4CA462-B110-4B4A-9B2E-96A343775456}" type="slidenum">
              <a:rPr lang="en-US" smtClean="0"/>
              <a:pPr/>
              <a:t>‹#›</a:t>
            </a:fld>
            <a:endParaRPr lang="en-US"/>
          </a:p>
        </p:txBody>
      </p:sp>
    </p:spTree>
  </p:cSld>
  <p:clrMapOvr>
    <a:masterClrMapping/>
  </p:clrMapOvr>
  <p:transition>
    <p:pull dir="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29501AB3-A5C9-4815-ADF2-F52AC279D2E6}" type="datetimeFigureOut">
              <a:rPr lang="en-US" smtClean="0"/>
              <a:pPr/>
              <a:t>3/3/2010</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B64CA462-B110-4B4A-9B2E-96A343775456}" type="slidenum">
              <a:rPr lang="en-US" smtClean="0"/>
              <a:pPr/>
              <a:t>‹#›</a:t>
            </a:fld>
            <a:endParaRPr lang="en-US"/>
          </a:p>
        </p:txBody>
      </p:sp>
    </p:spTree>
  </p:cSld>
  <p:clrMapOvr>
    <a:masterClrMapping/>
  </p:clrMapOvr>
  <p:transition>
    <p:pull dir="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29501AB3-A5C9-4815-ADF2-F52AC279D2E6}" type="datetimeFigureOut">
              <a:rPr lang="en-US" smtClean="0"/>
              <a:pPr/>
              <a:t>3/3/2010</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B64CA462-B110-4B4A-9B2E-96A343775456}"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pull dir="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29501AB3-A5C9-4815-ADF2-F52AC279D2E6}" type="datetimeFigureOut">
              <a:rPr lang="en-US" smtClean="0"/>
              <a:pPr/>
              <a:t>3/3/2010</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64CA462-B110-4B4A-9B2E-96A343775456}" type="slidenum">
              <a:rPr lang="en-US" smtClean="0"/>
              <a:pPr/>
              <a:t>‹#›</a:t>
            </a:fld>
            <a:endParaRPr lang="en-US"/>
          </a:p>
        </p:txBody>
      </p:sp>
    </p:spTree>
  </p:cSld>
  <p:clrMapOvr>
    <a:masterClrMapping/>
  </p:clrMapOvr>
  <p:transition>
    <p:pull dir="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29501AB3-A5C9-4815-ADF2-F52AC279D2E6}" type="datetimeFigureOut">
              <a:rPr lang="en-US" smtClean="0"/>
              <a:pPr/>
              <a:t>3/3/2010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B64CA462-B110-4B4A-9B2E-96A343775456}"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pull dir="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9501AB3-A5C9-4815-ADF2-F52AC279D2E6}" type="datetimeFigureOut">
              <a:rPr lang="en-US" smtClean="0"/>
              <a:pPr/>
              <a:t>3/3/2010</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4CA462-B110-4B4A-9B2E-96A343775456}" type="slidenum">
              <a:rPr lang="en-US" smtClean="0"/>
              <a:pPr/>
              <a:t>‹#›</a:t>
            </a:fld>
            <a:endParaRPr lang="en-US"/>
          </a:p>
        </p:txBody>
      </p:sp>
    </p:spTree>
  </p:cSld>
  <p:clrMapOvr>
    <a:masterClrMapping/>
  </p:clrMapOvr>
  <p:transition>
    <p:pull dir="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9501AB3-A5C9-4815-ADF2-F52AC279D2E6}" type="datetimeFigureOut">
              <a:rPr lang="en-US" smtClean="0"/>
              <a:pPr/>
              <a:t>3/3/2010</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4CA462-B110-4B4A-9B2E-96A343775456}" type="slidenum">
              <a:rPr lang="en-US" smtClean="0"/>
              <a:pPr/>
              <a:t>‹#›</a:t>
            </a:fld>
            <a:endParaRPr lang="en-US"/>
          </a:p>
        </p:txBody>
      </p:sp>
    </p:spTree>
  </p:cSld>
  <p:clrMapOvr>
    <a:masterClrMapping/>
  </p:clrMapOvr>
  <p:transition>
    <p:pull dir="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29501AB3-A5C9-4815-ADF2-F52AC279D2E6}" type="datetimeFigureOut">
              <a:rPr lang="en-US" smtClean="0"/>
              <a:pPr/>
              <a:t>3/3/2010</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4CA462-B110-4B4A-9B2E-96A343775456}" type="slidenum">
              <a:rPr lang="en-US" smtClean="0"/>
              <a:pPr/>
              <a:t>‹#›</a:t>
            </a:fld>
            <a:endParaRPr lang="en-US"/>
          </a:p>
        </p:txBody>
      </p:sp>
    </p:spTree>
  </p:cSld>
  <p:clrMapOvr>
    <a:masterClrMapping/>
  </p:clrMapOvr>
  <p:transition>
    <p:pull dir="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29501AB3-A5C9-4815-ADF2-F52AC279D2E6}" type="datetimeFigureOut">
              <a:rPr lang="en-US" smtClean="0"/>
              <a:pPr/>
              <a:t>3/3/2010</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64CA462-B110-4B4A-9B2E-96A343775456}"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pull dir="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29501AB3-A5C9-4815-ADF2-F52AC279D2E6}" type="datetimeFigureOut">
              <a:rPr lang="en-US" smtClean="0"/>
              <a:pPr/>
              <a:t>3/3/2010</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64CA462-B110-4B4A-9B2E-96A343775456}"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pull dir="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xml"/><Relationship Id="rId7"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audio" Target="file:///C:\Documents%20and%20Settings\BVarsho\Desktop\slide%201.wav" TargetMode="Externa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audio" Target="file:///C:\Documents%20and%20Settings\BVarsho\Desktop\slide%202.wav" TargetMode="External"/><Relationship Id="rId6" Type="http://schemas.openxmlformats.org/officeDocument/2006/relationships/image" Target="../media/image7.png"/><Relationship Id="rId5" Type="http://schemas.openxmlformats.org/officeDocument/2006/relationships/image" Target="../media/image4.wmf"/><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8800" dirty="0" smtClean="0"/>
              <a:t>The Big Ah-hah</a:t>
            </a:r>
            <a:br>
              <a:rPr lang="en-US" sz="8800" dirty="0" smtClean="0"/>
            </a:br>
            <a:endParaRPr lang="en-US" sz="8800" dirty="0"/>
          </a:p>
        </p:txBody>
      </p:sp>
      <p:sp>
        <p:nvSpPr>
          <p:cNvPr id="3" name="Subtitle 2"/>
          <p:cNvSpPr>
            <a:spLocks noGrp="1"/>
          </p:cNvSpPr>
          <p:nvPr>
            <p:ph type="subTitle" idx="1"/>
          </p:nvPr>
        </p:nvSpPr>
        <p:spPr>
          <a:xfrm>
            <a:off x="1371600" y="685800"/>
            <a:ext cx="6400800" cy="2362200"/>
          </a:xfrm>
        </p:spPr>
        <p:txBody>
          <a:bodyPr>
            <a:normAutofit/>
          </a:bodyPr>
          <a:lstStyle/>
          <a:p>
            <a:r>
              <a:rPr lang="en-US" sz="5200" b="1" dirty="0" smtClean="0">
                <a:solidFill>
                  <a:schemeClr val="tx2"/>
                </a:solidFill>
              </a:rPr>
              <a:t>What does it mean to integrate technology?</a:t>
            </a:r>
          </a:p>
        </p:txBody>
      </p:sp>
      <p:sp>
        <p:nvSpPr>
          <p:cNvPr id="4" name="Rectangle 3"/>
          <p:cNvSpPr/>
          <p:nvPr/>
        </p:nvSpPr>
        <p:spPr>
          <a:xfrm>
            <a:off x="4876800" y="3581400"/>
            <a:ext cx="3154774" cy="646331"/>
          </a:xfrm>
          <a:prstGeom prst="rect">
            <a:avLst/>
          </a:prstGeom>
        </p:spPr>
        <p:txBody>
          <a:bodyPr wrap="none">
            <a:spAutoFit/>
          </a:bodyPr>
          <a:lstStyle/>
          <a:p>
            <a:r>
              <a:rPr lang="en-US" dirty="0" smtClean="0">
                <a:solidFill>
                  <a:schemeClr val="tx2"/>
                </a:solidFill>
              </a:rPr>
              <a:t>Teach Essentials Training Days</a:t>
            </a:r>
          </a:p>
          <a:p>
            <a:r>
              <a:rPr lang="en-US" dirty="0" smtClean="0">
                <a:solidFill>
                  <a:schemeClr val="tx2"/>
                </a:solidFill>
              </a:rPr>
              <a:t>Aka: </a:t>
            </a:r>
            <a:r>
              <a:rPr lang="en-US" dirty="0" smtClean="0">
                <a:solidFill>
                  <a:schemeClr val="tx2"/>
                </a:solidFill>
              </a:rPr>
              <a:t>“Technology </a:t>
            </a:r>
            <a:r>
              <a:rPr lang="en-US" dirty="0" smtClean="0">
                <a:solidFill>
                  <a:schemeClr val="tx2"/>
                </a:solidFill>
              </a:rPr>
              <a:t>Boot Camp”</a:t>
            </a:r>
            <a:endParaRPr lang="en-US" dirty="0">
              <a:solidFill>
                <a:schemeClr val="tx2"/>
              </a:solidFill>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1470025"/>
          </a:xfrm>
        </p:spPr>
        <p:txBody>
          <a:bodyPr>
            <a:noAutofit/>
          </a:bodyPr>
          <a:lstStyle/>
          <a:p>
            <a:pPr algn="r"/>
            <a:r>
              <a:rPr lang="en-US" sz="6000" dirty="0" smtClean="0"/>
              <a:t>What’s Next?</a:t>
            </a:r>
            <a:endParaRPr lang="en-US" sz="6000" dirty="0"/>
          </a:p>
        </p:txBody>
      </p:sp>
      <p:pic>
        <p:nvPicPr>
          <p:cNvPr id="1028" name="Picture 4" descr="C:\Documents and Settings\BVarsho\Local Settings\Temporary Internet Files\Content.IE5\4X2JGH2V\MCj00822870000[1].wmf"/>
          <p:cNvPicPr>
            <a:picLocks noChangeAspect="1" noChangeArrowheads="1"/>
          </p:cNvPicPr>
          <p:nvPr/>
        </p:nvPicPr>
        <p:blipFill>
          <a:blip r:embed="rId3" cstate="print"/>
          <a:srcRect/>
          <a:stretch>
            <a:fillRect/>
          </a:stretch>
        </p:blipFill>
        <p:spPr bwMode="auto">
          <a:xfrm>
            <a:off x="762000" y="1295400"/>
            <a:ext cx="4879275" cy="4932680"/>
          </a:xfrm>
          <a:prstGeom prst="rect">
            <a:avLst/>
          </a:prstGeom>
          <a:noFill/>
        </p:spPr>
      </p:pic>
      <p:sp>
        <p:nvSpPr>
          <p:cNvPr id="10" name="TextBox 9"/>
          <p:cNvSpPr txBox="1"/>
          <p:nvPr/>
        </p:nvSpPr>
        <p:spPr>
          <a:xfrm>
            <a:off x="5943600" y="1905000"/>
            <a:ext cx="2743200" cy="4247317"/>
          </a:xfrm>
          <a:prstGeom prst="rect">
            <a:avLst/>
          </a:prstGeom>
          <a:noFill/>
        </p:spPr>
        <p:txBody>
          <a:bodyPr wrap="square" rtlCol="0">
            <a:spAutoFit/>
          </a:bodyPr>
          <a:lstStyle/>
          <a:p>
            <a:r>
              <a:rPr lang="en-US" dirty="0" smtClean="0">
                <a:solidFill>
                  <a:schemeClr val="tx2"/>
                </a:solidFill>
              </a:rPr>
              <a:t> ….and this is an example of a survey they will create</a:t>
            </a:r>
          </a:p>
          <a:p>
            <a:endParaRPr lang="en-US" dirty="0" smtClean="0">
              <a:solidFill>
                <a:schemeClr val="tx2"/>
              </a:solidFill>
            </a:endParaRPr>
          </a:p>
          <a:p>
            <a:r>
              <a:rPr lang="en-US" dirty="0" smtClean="0">
                <a:solidFill>
                  <a:schemeClr val="tx2"/>
                </a:solidFill>
              </a:rPr>
              <a:t>….and  this is the website we’re going to use to set up a blog. </a:t>
            </a:r>
          </a:p>
          <a:p>
            <a:endParaRPr lang="en-US" dirty="0" smtClean="0">
              <a:solidFill>
                <a:schemeClr val="tx2"/>
              </a:solidFill>
            </a:endParaRPr>
          </a:p>
          <a:p>
            <a:r>
              <a:rPr lang="en-US" dirty="0" smtClean="0">
                <a:solidFill>
                  <a:schemeClr val="tx2"/>
                </a:solidFill>
              </a:rPr>
              <a:t>...and here’s a spreadsheet that they’ll create to analyze their data.</a:t>
            </a:r>
          </a:p>
          <a:p>
            <a:endParaRPr lang="en-US" dirty="0" smtClean="0">
              <a:solidFill>
                <a:schemeClr val="tx2"/>
              </a:solidFill>
            </a:endParaRPr>
          </a:p>
          <a:p>
            <a:r>
              <a:rPr lang="en-US" dirty="0" smtClean="0">
                <a:solidFill>
                  <a:schemeClr val="tx2"/>
                </a:solidFill>
              </a:rPr>
              <a:t>…and here’s an assessment they will use to evaluate their peers. </a:t>
            </a:r>
            <a:endParaRPr lang="en-US" dirty="0">
              <a:solidFill>
                <a:schemeClr val="tx2"/>
              </a:solidFill>
            </a:endParaRPr>
          </a:p>
        </p:txBody>
      </p:sp>
      <p:grpSp>
        <p:nvGrpSpPr>
          <p:cNvPr id="5" name="Group 4"/>
          <p:cNvGrpSpPr/>
          <p:nvPr/>
        </p:nvGrpSpPr>
        <p:grpSpPr>
          <a:xfrm>
            <a:off x="-228600" y="0"/>
            <a:ext cx="9481930" cy="6858000"/>
            <a:chOff x="-2380784" y="0"/>
            <a:chExt cx="8382000" cy="6858000"/>
          </a:xfrm>
        </p:grpSpPr>
        <p:sp>
          <p:nvSpPr>
            <p:cNvPr id="6" name="Rectangle 5"/>
            <p:cNvSpPr/>
            <p:nvPr/>
          </p:nvSpPr>
          <p:spPr>
            <a:xfrm>
              <a:off x="-2380784" y="0"/>
              <a:ext cx="838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12"/>
            <p:cNvGrpSpPr/>
            <p:nvPr/>
          </p:nvGrpSpPr>
          <p:grpSpPr>
            <a:xfrm>
              <a:off x="-1707178" y="445242"/>
              <a:ext cx="7088680" cy="5911408"/>
              <a:chOff x="-2240578" y="705891"/>
              <a:chExt cx="7088680" cy="5911408"/>
            </a:xfrm>
          </p:grpSpPr>
          <p:pic>
            <p:nvPicPr>
              <p:cNvPr id="8" name="Picture 2" descr="C:\Documents and Settings\BVarsho\Local Settings\Temporary Internet Files\Content.IE5\8P2FS1EN\MCBD10720_0000[1].wmf"/>
              <p:cNvPicPr>
                <a:picLocks noChangeAspect="1" noChangeArrowheads="1"/>
              </p:cNvPicPr>
              <p:nvPr/>
            </p:nvPicPr>
            <p:blipFill>
              <a:blip r:embed="rId4" cstate="print"/>
              <a:srcRect/>
              <a:stretch>
                <a:fillRect/>
              </a:stretch>
            </p:blipFill>
            <p:spPr bwMode="auto">
              <a:xfrm>
                <a:off x="-2240578" y="705891"/>
                <a:ext cx="4800600" cy="5911408"/>
              </a:xfrm>
              <a:prstGeom prst="rect">
                <a:avLst/>
              </a:prstGeom>
              <a:noFill/>
            </p:spPr>
          </p:pic>
          <p:sp>
            <p:nvSpPr>
              <p:cNvPr id="9" name="PubRRectCallout"/>
              <p:cNvSpPr>
                <a:spLocks noEditPoints="1" noChangeArrowheads="1"/>
              </p:cNvSpPr>
              <p:nvPr/>
            </p:nvSpPr>
            <p:spPr bwMode="auto">
              <a:xfrm flipH="1">
                <a:off x="1531615" y="946449"/>
                <a:ext cx="3316487" cy="353725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sz="3200" b="1" dirty="0" smtClean="0"/>
                  <a:t>Well done, people</a:t>
                </a:r>
                <a:r>
                  <a:rPr lang="en-US" sz="3200" b="1" dirty="0" smtClean="0"/>
                  <a:t>.</a:t>
                </a:r>
              </a:p>
              <a:p>
                <a:r>
                  <a:rPr lang="en-US" sz="3200" b="1" dirty="0" smtClean="0"/>
                  <a:t>You’ve survived Technology Boot Camp, but your work has just begun.</a:t>
                </a:r>
                <a:endParaRPr lang="en-US" b="1" dirty="0"/>
              </a:p>
            </p:txBody>
          </p:sp>
        </p:grpSp>
      </p:gr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2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 calcmode="lin" valueType="num">
                                      <p:cBhvr additive="base">
                                        <p:cTn id="13" dur="20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anim calcmode="lin" valueType="num">
                                      <p:cBhvr additive="base">
                                        <p:cTn id="19" dur="20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xEl>
                                              <p:pRg st="6" end="6"/>
                                            </p:txEl>
                                          </p:spTgt>
                                        </p:tgtEl>
                                        <p:attrNameLst>
                                          <p:attrName>style.visibility</p:attrName>
                                        </p:attrNameLst>
                                      </p:cBhvr>
                                      <p:to>
                                        <p:strVal val="visible"/>
                                      </p:to>
                                    </p:set>
                                    <p:anim calcmode="lin" valueType="num">
                                      <p:cBhvr additive="base">
                                        <p:cTn id="25" dur="2000" fill="hold"/>
                                        <p:tgtEl>
                                          <p:spTgt spid="10">
                                            <p:txEl>
                                              <p:pRg st="6" end="6"/>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1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1000" fill="hold"/>
                                        <p:tgtEl>
                                          <p:spTgt spid="5"/>
                                        </p:tgtEl>
                                        <p:attrNameLst>
                                          <p:attrName>ppt_x</p:attrName>
                                        </p:attrNameLst>
                                      </p:cBhvr>
                                      <p:tavLst>
                                        <p:tav tm="0">
                                          <p:val>
                                            <p:strVal val="#ppt_x"/>
                                          </p:val>
                                        </p:tav>
                                        <p:tav tm="100000">
                                          <p:val>
                                            <p:strVal val="#ppt_x"/>
                                          </p:val>
                                        </p:tav>
                                      </p:tavLst>
                                    </p:anim>
                                    <p:anim calcmode="lin" valueType="num">
                                      <p:cBhvr additive="base">
                                        <p:cTn id="32"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81000"/>
            <a:ext cx="8382000" cy="1470025"/>
          </a:xfrm>
        </p:spPr>
        <p:txBody>
          <a:bodyPr>
            <a:noAutofit/>
          </a:bodyPr>
          <a:lstStyle/>
          <a:p>
            <a:pPr algn="r"/>
            <a:r>
              <a:rPr lang="en-US" sz="6000" dirty="0" smtClean="0"/>
              <a:t>The Morning of </a:t>
            </a:r>
            <a:r>
              <a:rPr lang="en-US" sz="6000" dirty="0" smtClean="0"/>
              <a:t>Day </a:t>
            </a:r>
            <a:r>
              <a:rPr lang="en-US" sz="6000" dirty="0" smtClean="0"/>
              <a:t>1</a:t>
            </a:r>
            <a:endParaRPr lang="en-US" sz="6000" dirty="0"/>
          </a:p>
        </p:txBody>
      </p:sp>
      <p:sp>
        <p:nvSpPr>
          <p:cNvPr id="3" name="Subtitle 2"/>
          <p:cNvSpPr>
            <a:spLocks noGrp="1"/>
          </p:cNvSpPr>
          <p:nvPr>
            <p:ph type="subTitle" idx="1"/>
          </p:nvPr>
        </p:nvSpPr>
        <p:spPr>
          <a:xfrm>
            <a:off x="3657600" y="3581400"/>
            <a:ext cx="5257800" cy="1981200"/>
          </a:xfrm>
        </p:spPr>
        <p:txBody>
          <a:bodyPr>
            <a:noAutofit/>
          </a:bodyPr>
          <a:lstStyle/>
          <a:p>
            <a:r>
              <a:rPr lang="en-US" sz="3600" dirty="0" smtClean="0">
                <a:solidFill>
                  <a:schemeClr val="tx2"/>
                </a:solidFill>
              </a:rPr>
              <a:t>Master Teacher here</a:t>
            </a:r>
            <a:r>
              <a:rPr lang="en-US" sz="3600" dirty="0" smtClean="0">
                <a:solidFill>
                  <a:schemeClr val="tx2"/>
                </a:solidFill>
              </a:rPr>
              <a:t>.</a:t>
            </a:r>
          </a:p>
          <a:p>
            <a:endParaRPr lang="en-US" sz="3600" dirty="0" smtClean="0">
              <a:solidFill>
                <a:schemeClr val="tx2"/>
              </a:solidFill>
            </a:endParaRPr>
          </a:p>
          <a:p>
            <a:r>
              <a:rPr lang="en-US" sz="3600" dirty="0" smtClean="0">
                <a:solidFill>
                  <a:schemeClr val="tx2"/>
                </a:solidFill>
              </a:rPr>
              <a:t>Technology Integration—here we come!!</a:t>
            </a:r>
          </a:p>
          <a:p>
            <a:endParaRPr lang="en-US" sz="3600" dirty="0" smtClean="0">
              <a:solidFill>
                <a:schemeClr val="tx2"/>
              </a:solidFill>
            </a:endParaRPr>
          </a:p>
        </p:txBody>
      </p:sp>
      <p:pic>
        <p:nvPicPr>
          <p:cNvPr id="1026" name="Picture 2" descr="gc400835"/>
          <p:cNvPicPr>
            <a:picLocks noChangeAspect="1" noChangeArrowheads="1"/>
          </p:cNvPicPr>
          <p:nvPr/>
        </p:nvPicPr>
        <p:blipFill>
          <a:blip r:embed="rId5" cstate="print"/>
          <a:srcRect/>
          <a:stretch>
            <a:fillRect/>
          </a:stretch>
        </p:blipFill>
        <p:spPr bwMode="auto">
          <a:xfrm>
            <a:off x="838200" y="1524000"/>
            <a:ext cx="2677909" cy="4685068"/>
          </a:xfrm>
          <a:prstGeom prst="rect">
            <a:avLst/>
          </a:prstGeom>
          <a:noFill/>
        </p:spPr>
      </p:pic>
      <p:grpSp>
        <p:nvGrpSpPr>
          <p:cNvPr id="15" name="Group 14"/>
          <p:cNvGrpSpPr/>
          <p:nvPr/>
        </p:nvGrpSpPr>
        <p:grpSpPr>
          <a:xfrm>
            <a:off x="0" y="0"/>
            <a:ext cx="9144000" cy="6858000"/>
            <a:chOff x="228600" y="0"/>
            <a:chExt cx="9144000" cy="6858000"/>
          </a:xfrm>
        </p:grpSpPr>
        <p:sp>
          <p:nvSpPr>
            <p:cNvPr id="14" name="Rectangle 13"/>
            <p:cNvSpPr/>
            <p:nvPr/>
          </p:nvSpPr>
          <p:spPr>
            <a:xfrm>
              <a:off x="22860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1066800" y="501350"/>
              <a:ext cx="8077200" cy="6356650"/>
              <a:chOff x="533400" y="761999"/>
              <a:chExt cx="8077200" cy="6356650"/>
            </a:xfrm>
          </p:grpSpPr>
          <p:pic>
            <p:nvPicPr>
              <p:cNvPr id="4" name="Picture 2" descr="C:\Documents and Settings\BVarsho\Local Settings\Temporary Internet Files\Content.IE5\8P2FS1EN\MCBD10720_0000[1].wmf"/>
              <p:cNvPicPr>
                <a:picLocks noChangeAspect="1" noChangeArrowheads="1"/>
              </p:cNvPicPr>
              <p:nvPr/>
            </p:nvPicPr>
            <p:blipFill>
              <a:blip r:embed="rId6" cstate="print"/>
              <a:srcRect/>
              <a:stretch>
                <a:fillRect/>
              </a:stretch>
            </p:blipFill>
            <p:spPr bwMode="auto">
              <a:xfrm>
                <a:off x="533400" y="1207241"/>
                <a:ext cx="4800600" cy="5911408"/>
              </a:xfrm>
              <a:prstGeom prst="rect">
                <a:avLst/>
              </a:prstGeom>
              <a:noFill/>
            </p:spPr>
          </p:pic>
          <p:sp>
            <p:nvSpPr>
              <p:cNvPr id="1030" name="PubRRectCallout"/>
              <p:cNvSpPr>
                <a:spLocks noEditPoints="1" noChangeArrowheads="1"/>
              </p:cNvSpPr>
              <p:nvPr/>
            </p:nvSpPr>
            <p:spPr bwMode="auto">
              <a:xfrm flipH="1">
                <a:off x="4267200" y="761999"/>
                <a:ext cx="4343400" cy="437545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sz="2400" b="1" dirty="0" smtClean="0"/>
                  <a:t>You call that a curriculum framing question? </a:t>
                </a:r>
                <a:r>
                  <a:rPr lang="en-US" sz="2400" b="1" dirty="0" smtClean="0"/>
                  <a:t>I’ve seen a first grader </a:t>
                </a:r>
                <a:r>
                  <a:rPr lang="en-US" sz="2400" b="1" dirty="0" smtClean="0"/>
                  <a:t>write </a:t>
                </a:r>
                <a:r>
                  <a:rPr lang="en-US" sz="2400" b="1" dirty="0" smtClean="0"/>
                  <a:t>a better CFQ!</a:t>
                </a:r>
              </a:p>
              <a:p>
                <a:endParaRPr lang="en-US" sz="2400" b="1" dirty="0" smtClean="0"/>
              </a:p>
              <a:p>
                <a:r>
                  <a:rPr lang="en-US" sz="2400" b="1" dirty="0" smtClean="0"/>
                  <a:t>Hey you over there—quit </a:t>
                </a:r>
                <a:r>
                  <a:rPr lang="en-US" sz="2400" b="1" dirty="0" err="1" smtClean="0"/>
                  <a:t>checkin</a:t>
                </a:r>
                <a:r>
                  <a:rPr lang="en-US" sz="2400" b="1" dirty="0" smtClean="0"/>
                  <a:t>’ </a:t>
                </a:r>
                <a:r>
                  <a:rPr lang="en-US" sz="2400" b="1" dirty="0" err="1" smtClean="0"/>
                  <a:t>yer</a:t>
                </a:r>
                <a:r>
                  <a:rPr lang="en-US" sz="2400" b="1" dirty="0" smtClean="0"/>
                  <a:t>  email! </a:t>
                </a:r>
                <a:endParaRPr lang="en-US" sz="2400" b="1" dirty="0" smtClean="0"/>
              </a:p>
              <a:p>
                <a:endParaRPr lang="en-US" sz="2400" b="1" dirty="0" smtClean="0"/>
              </a:p>
              <a:p>
                <a:r>
                  <a:rPr lang="en-US" sz="2400" b="1" dirty="0" smtClean="0"/>
                  <a:t>All of you--drop </a:t>
                </a:r>
                <a:r>
                  <a:rPr lang="en-US" sz="2400" b="1" dirty="0" smtClean="0"/>
                  <a:t>and give me twenty!</a:t>
                </a:r>
                <a:endParaRPr lang="en-US" sz="2400" b="1" dirty="0"/>
              </a:p>
            </p:txBody>
          </p:sp>
        </p:grpSp>
      </p:grpSp>
      <p:pic>
        <p:nvPicPr>
          <p:cNvPr id="11" name="slide 1.wav">
            <a:hlinkClick r:id="" action="ppaction://media"/>
          </p:cNvPr>
          <p:cNvPicPr>
            <a:picLocks noRot="1" noChangeAspect="1"/>
          </p:cNvPicPr>
          <p:nvPr>
            <a:audioFile r:link="rId1"/>
          </p:nvPr>
        </p:nvPicPr>
        <p:blipFill>
          <a:blip r:embed="rId7" cstate="print"/>
          <a:stretch>
            <a:fillRect/>
          </a:stretch>
        </p:blipFill>
        <p:spPr>
          <a:xfrm>
            <a:off x="4419600" y="3276600"/>
            <a:ext cx="304800" cy="304800"/>
          </a:xfrm>
          <a:prstGeom prst="rect">
            <a:avLst/>
          </a:prstGeom>
        </p:spPr>
      </p:pic>
      <p:pic>
        <p:nvPicPr>
          <p:cNvPr id="12" name="~PP255.WAV">
            <a:hlinkClick r:id="" action="ppaction://media"/>
          </p:cNvPr>
          <p:cNvPicPr>
            <a:picLocks noRot="1" noChangeAspect="1"/>
          </p:cNvPicPr>
          <p:nvPr>
            <a:wavAudioFile r:embed="rId2" name="~PP255.WAV"/>
          </p:nvPr>
        </p:nvPicPr>
        <p:blipFill>
          <a:blip r:embed="rId8" cstate="print"/>
          <a:stretch>
            <a:fillRect/>
          </a:stretch>
        </p:blipFill>
        <p:spPr>
          <a:xfrm>
            <a:off x="8696325" y="6410325"/>
            <a:ext cx="304800" cy="304800"/>
          </a:xfrm>
          <a:prstGeom prst="rect">
            <a:avLst/>
          </a:prstGeom>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 fill="hold"/>
                                        <p:tgtEl>
                                          <p:spTgt spid="11"/>
                                        </p:tgtEl>
                                      </p:cBhvr>
                                    </p:cmd>
                                  </p:childTnLst>
                                </p:cTn>
                              </p:par>
                            </p:childTnLst>
                          </p:cTn>
                        </p:par>
                        <p:par>
                          <p:cTn id="10" fill="hold">
                            <p:stCondLst>
                              <p:cond delay="0"/>
                            </p:stCondLst>
                            <p:childTnLst>
                              <p:par>
                                <p:cTn id="11" presetID="1" presetClass="entr" presetSubtype="0" fill="hold" nodeType="afterEffect">
                                  <p:stCondLst>
                                    <p:cond delay="200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nodeType="afterEffect">
                                  <p:stCondLst>
                                    <p:cond delay="600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childTnLst>
                          </p:cTn>
                        </p:par>
                        <p:par>
                          <p:cTn id="16" fill="hold">
                            <p:stCondLst>
                              <p:cond delay="8000"/>
                            </p:stCondLst>
                            <p:childTnLst>
                              <p:par>
                                <p:cTn id="17" presetID="2" presetClass="entr" presetSubtype="4" fill="hold" nodeType="afterEffect">
                                  <p:stCondLst>
                                    <p:cond delay="70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300" fill="hold"/>
                                        <p:tgtEl>
                                          <p:spTgt spid="15"/>
                                        </p:tgtEl>
                                        <p:attrNameLst>
                                          <p:attrName>ppt_x</p:attrName>
                                        </p:attrNameLst>
                                      </p:cBhvr>
                                      <p:tavLst>
                                        <p:tav tm="0">
                                          <p:val>
                                            <p:strVal val="#ppt_x"/>
                                          </p:val>
                                        </p:tav>
                                        <p:tav tm="100000">
                                          <p:val>
                                            <p:strVal val="#ppt_x"/>
                                          </p:val>
                                        </p:tav>
                                      </p:tavLst>
                                    </p:anim>
                                    <p:anim calcmode="lin" valueType="num">
                                      <p:cBhvr additive="base">
                                        <p:cTn id="20" dur="3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1" fill="hold" display="0">
                  <p:stCondLst>
                    <p:cond delay="indefinite"/>
                  </p:stCondLst>
                  <p:endCondLst>
                    <p:cond evt="onPrev" delay="0">
                      <p:tgtEl>
                        <p:sldTgt/>
                      </p:tgtEl>
                    </p:cond>
                    <p:cond evt="onStopAudio" delay="0">
                      <p:tgtEl>
                        <p:sldTgt/>
                      </p:tgtEl>
                    </p:cond>
                  </p:endCondLst>
                </p:cTn>
                <p:tgtEl>
                  <p:spTgt spid="11"/>
                </p:tgtEl>
              </p:cMediaNode>
            </p:audio>
            <p:audio isNarration="1">
              <p:cMediaNode showWhenStopped="0">
                <p:cTn id="22" fill="hold" display="0">
                  <p:stCondLst>
                    <p:cond delay="indefinite"/>
                  </p:stCondLst>
                  <p:endCondLst>
                    <p:cond evt="onPrev" delay="0">
                      <p:tgtEl>
                        <p:sldTgt/>
                      </p:tgtEl>
                    </p:cond>
                    <p:cond evt="onStopAudio" delay="0">
                      <p:tgtEl>
                        <p:sldTgt/>
                      </p:tgtEl>
                    </p:cond>
                  </p:endCondLst>
                </p:cTn>
                <p:tgtEl>
                  <p:spTgt spid="1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5486400" cy="1470025"/>
          </a:xfrm>
        </p:spPr>
        <p:txBody>
          <a:bodyPr>
            <a:noAutofit/>
          </a:bodyPr>
          <a:lstStyle/>
          <a:p>
            <a:pPr algn="r"/>
            <a:r>
              <a:rPr lang="en-US" sz="6000" dirty="0" smtClean="0"/>
              <a:t>End of </a:t>
            </a:r>
            <a:br>
              <a:rPr lang="en-US" sz="6000" dirty="0" smtClean="0"/>
            </a:br>
            <a:r>
              <a:rPr lang="en-US" sz="6000" dirty="0" smtClean="0"/>
              <a:t>Day </a:t>
            </a:r>
            <a:r>
              <a:rPr lang="en-US" sz="6000" dirty="0"/>
              <a:t>1</a:t>
            </a:r>
          </a:p>
        </p:txBody>
      </p:sp>
      <p:sp>
        <p:nvSpPr>
          <p:cNvPr id="3" name="Subtitle 2"/>
          <p:cNvSpPr>
            <a:spLocks noGrp="1"/>
          </p:cNvSpPr>
          <p:nvPr>
            <p:ph type="subTitle" idx="1"/>
          </p:nvPr>
        </p:nvSpPr>
        <p:spPr>
          <a:xfrm>
            <a:off x="1143000" y="3352800"/>
            <a:ext cx="3276600" cy="1752600"/>
          </a:xfrm>
        </p:spPr>
        <p:txBody>
          <a:bodyPr>
            <a:noAutofit/>
          </a:bodyPr>
          <a:lstStyle/>
          <a:p>
            <a:r>
              <a:rPr lang="en-US" sz="4400" dirty="0" smtClean="0">
                <a:solidFill>
                  <a:srgbClr val="C00000"/>
                </a:solidFill>
              </a:rPr>
              <a:t>I think </a:t>
            </a:r>
            <a:r>
              <a:rPr lang="en-US" sz="4400" dirty="0" smtClean="0">
                <a:solidFill>
                  <a:schemeClr val="tx2"/>
                </a:solidFill>
              </a:rPr>
              <a:t>they’re really getting this stuff!</a:t>
            </a:r>
            <a:endParaRPr lang="en-US" sz="4400" dirty="0">
              <a:solidFill>
                <a:schemeClr val="tx2"/>
              </a:solidFill>
            </a:endParaRPr>
          </a:p>
        </p:txBody>
      </p:sp>
      <p:pic>
        <p:nvPicPr>
          <p:cNvPr id="1026" name="Picture 2" descr="gc400835"/>
          <p:cNvPicPr>
            <a:picLocks noChangeAspect="1" noChangeArrowheads="1"/>
          </p:cNvPicPr>
          <p:nvPr/>
        </p:nvPicPr>
        <p:blipFill>
          <a:blip r:embed="rId4" cstate="print"/>
          <a:srcRect/>
          <a:stretch>
            <a:fillRect/>
          </a:stretch>
        </p:blipFill>
        <p:spPr bwMode="auto">
          <a:xfrm>
            <a:off x="6400800" y="914400"/>
            <a:ext cx="3200400" cy="5599178"/>
          </a:xfrm>
          <a:prstGeom prst="rect">
            <a:avLst/>
          </a:prstGeom>
          <a:noFill/>
        </p:spPr>
      </p:pic>
      <p:grpSp>
        <p:nvGrpSpPr>
          <p:cNvPr id="12" name="Group 11"/>
          <p:cNvGrpSpPr/>
          <p:nvPr/>
        </p:nvGrpSpPr>
        <p:grpSpPr>
          <a:xfrm>
            <a:off x="0" y="0"/>
            <a:ext cx="9329530" cy="6858000"/>
            <a:chOff x="381000" y="0"/>
            <a:chExt cx="8382000" cy="6858000"/>
          </a:xfrm>
        </p:grpSpPr>
        <p:sp>
          <p:nvSpPr>
            <p:cNvPr id="13" name="Rectangle 12"/>
            <p:cNvSpPr/>
            <p:nvPr/>
          </p:nvSpPr>
          <p:spPr>
            <a:xfrm>
              <a:off x="381000" y="0"/>
              <a:ext cx="838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2"/>
            <p:cNvGrpSpPr/>
            <p:nvPr/>
          </p:nvGrpSpPr>
          <p:grpSpPr>
            <a:xfrm>
              <a:off x="1066800" y="501350"/>
              <a:ext cx="7050286" cy="6356650"/>
              <a:chOff x="533400" y="761999"/>
              <a:chExt cx="7050286" cy="6356650"/>
            </a:xfrm>
          </p:grpSpPr>
          <p:pic>
            <p:nvPicPr>
              <p:cNvPr id="15" name="Picture 2" descr="C:\Documents and Settings\BVarsho\Local Settings\Temporary Internet Files\Content.IE5\8P2FS1EN\MCBD10720_0000[1].wmf"/>
              <p:cNvPicPr>
                <a:picLocks noChangeAspect="1" noChangeArrowheads="1"/>
              </p:cNvPicPr>
              <p:nvPr/>
            </p:nvPicPr>
            <p:blipFill>
              <a:blip r:embed="rId5" cstate="print"/>
              <a:srcRect/>
              <a:stretch>
                <a:fillRect/>
              </a:stretch>
            </p:blipFill>
            <p:spPr bwMode="auto">
              <a:xfrm>
                <a:off x="533400" y="1207241"/>
                <a:ext cx="4800600" cy="5911408"/>
              </a:xfrm>
              <a:prstGeom prst="rect">
                <a:avLst/>
              </a:prstGeom>
              <a:noFill/>
            </p:spPr>
          </p:pic>
          <p:sp>
            <p:nvSpPr>
              <p:cNvPr id="16" name="PubRRectCallout"/>
              <p:cNvSpPr>
                <a:spLocks noEditPoints="1" noChangeArrowheads="1"/>
              </p:cNvSpPr>
              <p:nvPr/>
            </p:nvSpPr>
            <p:spPr bwMode="auto">
              <a:xfrm flipH="1">
                <a:off x="4267199" y="761999"/>
                <a:ext cx="3316487" cy="353725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sz="2400" b="1" dirty="0" smtClean="0"/>
                  <a:t>No one is going to slack off on my watch. </a:t>
                </a:r>
              </a:p>
              <a:p>
                <a:endParaRPr lang="en-US" sz="2400" b="1" dirty="0" smtClean="0"/>
              </a:p>
              <a:p>
                <a:r>
                  <a:rPr lang="en-US" sz="2400" b="1" dirty="0" smtClean="0"/>
                  <a:t>They </a:t>
                </a:r>
                <a:r>
                  <a:rPr lang="en-US" sz="2400" b="1" dirty="0" smtClean="0"/>
                  <a:t>better have those ISTE standards memorized by tomorrow!</a:t>
                </a:r>
                <a:endParaRPr lang="en-US" sz="2400" b="1" dirty="0"/>
              </a:p>
            </p:txBody>
          </p:sp>
        </p:grpSp>
      </p:grpSp>
      <p:pic>
        <p:nvPicPr>
          <p:cNvPr id="10" name="slide 2.wav">
            <a:hlinkClick r:id="" action="ppaction://media"/>
          </p:cNvPr>
          <p:cNvPicPr>
            <a:picLocks noRot="1" noChangeAspect="1"/>
          </p:cNvPicPr>
          <p:nvPr>
            <a:audioFile r:link="rId1"/>
          </p:nvPr>
        </p:nvPicPr>
        <p:blipFill>
          <a:blip r:embed="rId6" cstate="print"/>
          <a:stretch>
            <a:fillRect/>
          </a:stretch>
        </p:blipFill>
        <p:spPr>
          <a:xfrm>
            <a:off x="4419600" y="3276600"/>
            <a:ext cx="304800" cy="304800"/>
          </a:xfrm>
          <a:prstGeom prst="rect">
            <a:avLst/>
          </a:prstGeom>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par>
                          <p:cTn id="7" fill="hold">
                            <p:stCondLst>
                              <p:cond delay="22268"/>
                            </p:stCondLst>
                            <p:childTnLst>
                              <p:par>
                                <p:cTn id="8" presetID="2" presetClass="entr" presetSubtype="4" fill="hold" grpId="0"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 calcmode="lin" valueType="num">
                                      <p:cBhvr additive="base">
                                        <p:cTn id="10"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1"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1000" fill="hold"/>
                                        <p:tgtEl>
                                          <p:spTgt spid="12"/>
                                        </p:tgtEl>
                                        <p:attrNameLst>
                                          <p:attrName>ppt_x</p:attrName>
                                        </p:attrNameLst>
                                      </p:cBhvr>
                                      <p:tavLst>
                                        <p:tav tm="0">
                                          <p:val>
                                            <p:strVal val="#ppt_x"/>
                                          </p:val>
                                        </p:tav>
                                        <p:tav tm="100000">
                                          <p:val>
                                            <p:strVal val="#ppt_x"/>
                                          </p:val>
                                        </p:tav>
                                      </p:tavLst>
                                    </p:anim>
                                    <p:anim calcmode="lin" valueType="num">
                                      <p:cBhvr additive="base">
                                        <p:cTn id="17"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8" fill="hold" display="0">
                  <p:stCondLst>
                    <p:cond delay="indefinite"/>
                  </p:stCondLst>
                  <p:endCondLst>
                    <p:cond evt="onPrev" delay="0">
                      <p:tgtEl>
                        <p:sldTgt/>
                      </p:tgtEl>
                    </p:cond>
                    <p:cond evt="onStopAudio" delay="0">
                      <p:tgtEl>
                        <p:sldTgt/>
                      </p:tgtEl>
                    </p:cond>
                  </p:endCondLst>
                </p:cTn>
                <p:tgtEl>
                  <p:spTgt spid="10"/>
                </p:tgtEl>
              </p:cMediaNode>
            </p:audio>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5181600" cy="1470025"/>
          </a:xfrm>
        </p:spPr>
        <p:txBody>
          <a:bodyPr>
            <a:noAutofit/>
          </a:bodyPr>
          <a:lstStyle/>
          <a:p>
            <a:pPr algn="r"/>
            <a:r>
              <a:rPr lang="en-US" sz="6000" dirty="0" smtClean="0"/>
              <a:t>Day 2</a:t>
            </a:r>
            <a:endParaRPr lang="en-US" sz="6000" dirty="0"/>
          </a:p>
        </p:txBody>
      </p:sp>
      <p:sp>
        <p:nvSpPr>
          <p:cNvPr id="3" name="Subtitle 2"/>
          <p:cNvSpPr>
            <a:spLocks noGrp="1"/>
          </p:cNvSpPr>
          <p:nvPr>
            <p:ph type="subTitle" idx="1"/>
          </p:nvPr>
        </p:nvSpPr>
        <p:spPr>
          <a:xfrm>
            <a:off x="5029200" y="2057400"/>
            <a:ext cx="3886200" cy="3200400"/>
          </a:xfrm>
        </p:spPr>
        <p:txBody>
          <a:bodyPr>
            <a:normAutofit/>
          </a:bodyPr>
          <a:lstStyle/>
          <a:p>
            <a:r>
              <a:rPr lang="en-US" sz="3600" dirty="0" smtClean="0">
                <a:solidFill>
                  <a:srgbClr val="C00000"/>
                </a:solidFill>
              </a:rPr>
              <a:t>I’m pretty sure </a:t>
            </a:r>
            <a:r>
              <a:rPr lang="en-US" sz="3600" dirty="0" smtClean="0">
                <a:solidFill>
                  <a:schemeClr val="tx2"/>
                </a:solidFill>
              </a:rPr>
              <a:t>they’re getting this stuff. </a:t>
            </a:r>
            <a:endParaRPr lang="en-US" sz="3600" dirty="0">
              <a:solidFill>
                <a:schemeClr val="tx2"/>
              </a:solidFill>
            </a:endParaRPr>
          </a:p>
        </p:txBody>
      </p:sp>
      <p:pic>
        <p:nvPicPr>
          <p:cNvPr id="1026" name="Picture 2" descr="gc400835"/>
          <p:cNvPicPr>
            <a:picLocks noChangeAspect="1" noChangeArrowheads="1"/>
          </p:cNvPicPr>
          <p:nvPr/>
        </p:nvPicPr>
        <p:blipFill>
          <a:blip r:embed="rId3" cstate="print"/>
          <a:srcRect/>
          <a:stretch>
            <a:fillRect/>
          </a:stretch>
        </p:blipFill>
        <p:spPr bwMode="auto">
          <a:xfrm>
            <a:off x="1219200" y="990600"/>
            <a:ext cx="3048000" cy="5332551"/>
          </a:xfrm>
          <a:prstGeom prst="rect">
            <a:avLst/>
          </a:prstGeom>
          <a:noFill/>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1470025"/>
          </a:xfrm>
        </p:spPr>
        <p:txBody>
          <a:bodyPr>
            <a:noAutofit/>
          </a:bodyPr>
          <a:lstStyle/>
          <a:p>
            <a:pPr algn="r"/>
            <a:r>
              <a:rPr lang="en-US" sz="6000" dirty="0" smtClean="0"/>
              <a:t>End </a:t>
            </a:r>
            <a:r>
              <a:rPr lang="en-US" sz="6000" dirty="0" smtClean="0"/>
              <a:t>of Day </a:t>
            </a:r>
            <a:r>
              <a:rPr lang="en-US" sz="6000" dirty="0" smtClean="0"/>
              <a:t>2</a:t>
            </a:r>
            <a:endParaRPr lang="en-US" sz="6000" dirty="0"/>
          </a:p>
        </p:txBody>
      </p:sp>
      <p:sp>
        <p:nvSpPr>
          <p:cNvPr id="3" name="Subtitle 2"/>
          <p:cNvSpPr>
            <a:spLocks noGrp="1"/>
          </p:cNvSpPr>
          <p:nvPr>
            <p:ph type="subTitle" idx="1"/>
          </p:nvPr>
        </p:nvSpPr>
        <p:spPr>
          <a:xfrm>
            <a:off x="685800" y="2209800"/>
            <a:ext cx="3733800" cy="1752600"/>
          </a:xfrm>
        </p:spPr>
        <p:txBody>
          <a:bodyPr>
            <a:noAutofit/>
          </a:bodyPr>
          <a:lstStyle/>
          <a:p>
            <a:r>
              <a:rPr lang="en-US" sz="3000" dirty="0" smtClean="0">
                <a:solidFill>
                  <a:schemeClr val="tx2"/>
                </a:solidFill>
              </a:rPr>
              <a:t>They seem to be enjoying this class, but </a:t>
            </a:r>
            <a:r>
              <a:rPr lang="en-US" sz="3000" dirty="0" smtClean="0">
                <a:solidFill>
                  <a:srgbClr val="C00000"/>
                </a:solidFill>
              </a:rPr>
              <a:t>I’m</a:t>
            </a:r>
            <a:r>
              <a:rPr lang="en-US" sz="3000" dirty="0" smtClean="0">
                <a:solidFill>
                  <a:schemeClr val="tx1"/>
                </a:solidFill>
              </a:rPr>
              <a:t> </a:t>
            </a:r>
            <a:r>
              <a:rPr lang="en-US" sz="3000" dirty="0" smtClean="0">
                <a:solidFill>
                  <a:srgbClr val="C00000"/>
                </a:solidFill>
              </a:rPr>
              <a:t>not sure </a:t>
            </a:r>
            <a:r>
              <a:rPr lang="en-US" sz="3000" dirty="0" smtClean="0">
                <a:solidFill>
                  <a:schemeClr val="tx2"/>
                </a:solidFill>
              </a:rPr>
              <a:t>they’re really getting this stuff. </a:t>
            </a:r>
            <a:endParaRPr lang="en-US" sz="3000" dirty="0">
              <a:solidFill>
                <a:schemeClr val="tx2"/>
              </a:solidFill>
            </a:endParaRPr>
          </a:p>
        </p:txBody>
      </p:sp>
      <p:pic>
        <p:nvPicPr>
          <p:cNvPr id="9" name="Picture 2" descr="gc400835"/>
          <p:cNvPicPr>
            <a:picLocks noChangeAspect="1" noChangeArrowheads="1"/>
          </p:cNvPicPr>
          <p:nvPr/>
        </p:nvPicPr>
        <p:blipFill>
          <a:blip r:embed="rId3" cstate="print"/>
          <a:srcRect/>
          <a:stretch>
            <a:fillRect/>
          </a:stretch>
        </p:blipFill>
        <p:spPr bwMode="auto">
          <a:xfrm>
            <a:off x="6324600" y="1258822"/>
            <a:ext cx="3200400" cy="5599178"/>
          </a:xfrm>
          <a:prstGeom prst="rect">
            <a:avLst/>
          </a:prstGeom>
          <a:noFill/>
        </p:spPr>
      </p:pic>
      <p:sp>
        <p:nvSpPr>
          <p:cNvPr id="10" name="Subtitle 2"/>
          <p:cNvSpPr txBox="1">
            <a:spLocks/>
          </p:cNvSpPr>
          <p:nvPr/>
        </p:nvSpPr>
        <p:spPr>
          <a:xfrm>
            <a:off x="762000" y="4267200"/>
            <a:ext cx="2971800" cy="1752600"/>
          </a:xfrm>
          <a:prstGeom prst="rect">
            <a:avLst/>
          </a:prstGeom>
        </p:spPr>
        <p:txBody>
          <a:bodyPr vert="horz" lIns="91440" tIns="45720" rIns="91440" bIns="45720" rtlCol="0">
            <a:norm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000" b="0" i="0" u="none" strike="noStrike" kern="1200" cap="none" spc="0" normalizeH="0" baseline="0" noProof="0" dirty="0" smtClean="0">
                <a:ln>
                  <a:noFill/>
                </a:ln>
                <a:solidFill>
                  <a:srgbClr val="C00000"/>
                </a:solidFill>
                <a:effectLst/>
                <a:uLnTx/>
                <a:uFillTx/>
                <a:latin typeface="+mn-lt"/>
                <a:ea typeface="+mn-ea"/>
                <a:cs typeface="+mn-cs"/>
              </a:rPr>
              <a:t>I know </a:t>
            </a:r>
            <a:r>
              <a:rPr kumimoji="0" lang="en-US" sz="3000" b="0" i="0" u="none" strike="noStrike" kern="1200" cap="none" spc="0" normalizeH="0" baseline="0" noProof="0" dirty="0" smtClean="0">
                <a:ln>
                  <a:noFill/>
                </a:ln>
                <a:solidFill>
                  <a:schemeClr val="tx2"/>
                </a:solidFill>
                <a:effectLst/>
                <a:uLnTx/>
                <a:uFillTx/>
                <a:latin typeface="+mn-lt"/>
                <a:ea typeface="+mn-ea"/>
                <a:cs typeface="+mn-cs"/>
              </a:rPr>
              <a:t>they’re not getting it.</a:t>
            </a:r>
          </a:p>
        </p:txBody>
      </p:sp>
      <p:grpSp>
        <p:nvGrpSpPr>
          <p:cNvPr id="6" name="Group 5"/>
          <p:cNvGrpSpPr/>
          <p:nvPr/>
        </p:nvGrpSpPr>
        <p:grpSpPr>
          <a:xfrm>
            <a:off x="-185530" y="0"/>
            <a:ext cx="9329530" cy="6858000"/>
            <a:chOff x="381000" y="0"/>
            <a:chExt cx="8382000" cy="6858000"/>
          </a:xfrm>
        </p:grpSpPr>
        <p:sp>
          <p:nvSpPr>
            <p:cNvPr id="7" name="Rectangle 6"/>
            <p:cNvSpPr/>
            <p:nvPr/>
          </p:nvSpPr>
          <p:spPr>
            <a:xfrm>
              <a:off x="381000" y="0"/>
              <a:ext cx="838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2"/>
            <p:cNvGrpSpPr/>
            <p:nvPr/>
          </p:nvGrpSpPr>
          <p:grpSpPr>
            <a:xfrm>
              <a:off x="1066800" y="501350"/>
              <a:ext cx="7050286" cy="6356650"/>
              <a:chOff x="533400" y="761999"/>
              <a:chExt cx="7050286" cy="6356650"/>
            </a:xfrm>
          </p:grpSpPr>
          <p:pic>
            <p:nvPicPr>
              <p:cNvPr id="11" name="Picture 2" descr="C:\Documents and Settings\BVarsho\Local Settings\Temporary Internet Files\Content.IE5\8P2FS1EN\MCBD10720_0000[1].wmf"/>
              <p:cNvPicPr>
                <a:picLocks noChangeAspect="1" noChangeArrowheads="1"/>
              </p:cNvPicPr>
              <p:nvPr/>
            </p:nvPicPr>
            <p:blipFill>
              <a:blip r:embed="rId4" cstate="print"/>
              <a:srcRect/>
              <a:stretch>
                <a:fillRect/>
              </a:stretch>
            </p:blipFill>
            <p:spPr bwMode="auto">
              <a:xfrm>
                <a:off x="533400" y="1207241"/>
                <a:ext cx="4800600" cy="5911408"/>
              </a:xfrm>
              <a:prstGeom prst="rect">
                <a:avLst/>
              </a:prstGeom>
              <a:noFill/>
            </p:spPr>
          </p:pic>
          <p:sp>
            <p:nvSpPr>
              <p:cNvPr id="12" name="PubRRectCallout"/>
              <p:cNvSpPr>
                <a:spLocks noEditPoints="1" noChangeArrowheads="1"/>
              </p:cNvSpPr>
              <p:nvPr/>
            </p:nvSpPr>
            <p:spPr bwMode="auto">
              <a:xfrm flipH="1">
                <a:off x="4267199" y="761999"/>
                <a:ext cx="3316487" cy="353725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sz="4000" b="1" dirty="0" smtClean="0"/>
                  <a:t>What the???? </a:t>
                </a:r>
              </a:p>
              <a:p>
                <a:endParaRPr lang="en-US" sz="2400" b="1" dirty="0" smtClean="0"/>
              </a:p>
              <a:p>
                <a:r>
                  <a:rPr lang="en-US" sz="2400" b="1" dirty="0" smtClean="0"/>
                  <a:t>I am going to have to kick some major assessments tomorrow.</a:t>
                </a:r>
                <a:endParaRPr lang="en-US" sz="2400" b="1" dirty="0"/>
              </a:p>
            </p:txBody>
          </p:sp>
        </p:grpSp>
      </p:gr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1"/>
                                          </p:val>
                                        </p:tav>
                                        <p:tav tm="100000">
                                          <p:val>
                                            <p:strVal val="#ppt_x"/>
                                          </p:val>
                                        </p:tav>
                                      </p:tavLst>
                                    </p:anim>
                                    <p:anim calcmode="lin" valueType="num">
                                      <p:cBhvr>
                                        <p:cTn id="15"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1000" fill="hold"/>
                                        <p:tgtEl>
                                          <p:spTgt spid="6"/>
                                        </p:tgtEl>
                                        <p:attrNameLst>
                                          <p:attrName>ppt_x</p:attrName>
                                        </p:attrNameLst>
                                      </p:cBhvr>
                                      <p:tavLst>
                                        <p:tav tm="0">
                                          <p:val>
                                            <p:strVal val="#ppt_x"/>
                                          </p:val>
                                        </p:tav>
                                        <p:tav tm="100000">
                                          <p:val>
                                            <p:strVal val="#ppt_x"/>
                                          </p:val>
                                        </p:tav>
                                      </p:tavLst>
                                    </p:anim>
                                    <p:anim calcmode="lin" valueType="num">
                                      <p:cBhvr additive="base">
                                        <p:cTn id="21"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1470025"/>
          </a:xfrm>
        </p:spPr>
        <p:txBody>
          <a:bodyPr>
            <a:normAutofit fontScale="90000"/>
          </a:bodyPr>
          <a:lstStyle/>
          <a:p>
            <a:r>
              <a:rPr lang="en-US" sz="8800" dirty="0" smtClean="0"/>
              <a:t>Friendly Advice</a:t>
            </a:r>
            <a:endParaRPr lang="en-US" sz="8800" dirty="0"/>
          </a:p>
        </p:txBody>
      </p:sp>
      <p:sp>
        <p:nvSpPr>
          <p:cNvPr id="3" name="Subtitle 2"/>
          <p:cNvSpPr>
            <a:spLocks noGrp="1"/>
          </p:cNvSpPr>
          <p:nvPr>
            <p:ph type="subTitle" idx="1"/>
          </p:nvPr>
        </p:nvSpPr>
        <p:spPr>
          <a:xfrm>
            <a:off x="4419600" y="2590800"/>
            <a:ext cx="2971800" cy="1752600"/>
          </a:xfrm>
        </p:spPr>
        <p:txBody>
          <a:bodyPr>
            <a:normAutofit/>
          </a:bodyPr>
          <a:lstStyle/>
          <a:p>
            <a:r>
              <a:rPr lang="en-US" sz="3600" dirty="0" smtClean="0">
                <a:solidFill>
                  <a:schemeClr val="tx2"/>
                </a:solidFill>
              </a:rPr>
              <a:t>It’s out of your hands, dear.</a:t>
            </a:r>
            <a:endParaRPr lang="en-US" sz="3600" dirty="0">
              <a:solidFill>
                <a:schemeClr val="tx2"/>
              </a:solidFill>
            </a:endParaRPr>
          </a:p>
        </p:txBody>
      </p:sp>
      <p:pic>
        <p:nvPicPr>
          <p:cNvPr id="4100" name="Picture 4" descr="C:\Documents and Settings\BVarsho\Local Settings\Temporary Internet Files\Content.IE5\8P2FS1EN\MCj04345890000[1].wmf"/>
          <p:cNvPicPr>
            <a:picLocks noChangeAspect="1" noChangeArrowheads="1"/>
          </p:cNvPicPr>
          <p:nvPr/>
        </p:nvPicPr>
        <p:blipFill>
          <a:blip r:embed="rId3" cstate="print"/>
          <a:srcRect/>
          <a:stretch>
            <a:fillRect/>
          </a:stretch>
        </p:blipFill>
        <p:spPr bwMode="auto">
          <a:xfrm>
            <a:off x="1981200" y="2990702"/>
            <a:ext cx="2232132" cy="3867298"/>
          </a:xfrm>
          <a:prstGeom prst="rect">
            <a:avLst/>
          </a:prstGeom>
          <a:noFill/>
        </p:spPr>
      </p:pic>
      <p:grpSp>
        <p:nvGrpSpPr>
          <p:cNvPr id="6" name="Group 5"/>
          <p:cNvGrpSpPr/>
          <p:nvPr/>
        </p:nvGrpSpPr>
        <p:grpSpPr>
          <a:xfrm>
            <a:off x="0" y="0"/>
            <a:ext cx="9329530" cy="6858000"/>
            <a:chOff x="381000" y="0"/>
            <a:chExt cx="8382000" cy="6858000"/>
          </a:xfrm>
        </p:grpSpPr>
        <p:sp>
          <p:nvSpPr>
            <p:cNvPr id="7" name="Rectangle 6"/>
            <p:cNvSpPr/>
            <p:nvPr/>
          </p:nvSpPr>
          <p:spPr>
            <a:xfrm>
              <a:off x="381000" y="0"/>
              <a:ext cx="838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2"/>
            <p:cNvGrpSpPr/>
            <p:nvPr/>
          </p:nvGrpSpPr>
          <p:grpSpPr>
            <a:xfrm>
              <a:off x="1066800" y="501350"/>
              <a:ext cx="7050286" cy="6356650"/>
              <a:chOff x="533400" y="761999"/>
              <a:chExt cx="7050286" cy="6356650"/>
            </a:xfrm>
          </p:grpSpPr>
          <p:pic>
            <p:nvPicPr>
              <p:cNvPr id="9" name="Picture 2" descr="C:\Documents and Settings\BVarsho\Local Settings\Temporary Internet Files\Content.IE5\8P2FS1EN\MCBD10720_0000[1].wmf"/>
              <p:cNvPicPr>
                <a:picLocks noChangeAspect="1" noChangeArrowheads="1"/>
              </p:cNvPicPr>
              <p:nvPr/>
            </p:nvPicPr>
            <p:blipFill>
              <a:blip r:embed="rId4" cstate="print"/>
              <a:srcRect/>
              <a:stretch>
                <a:fillRect/>
              </a:stretch>
            </p:blipFill>
            <p:spPr bwMode="auto">
              <a:xfrm>
                <a:off x="533400" y="1207241"/>
                <a:ext cx="4800600" cy="5911408"/>
              </a:xfrm>
              <a:prstGeom prst="rect">
                <a:avLst/>
              </a:prstGeom>
              <a:noFill/>
            </p:spPr>
          </p:pic>
          <p:sp>
            <p:nvSpPr>
              <p:cNvPr id="11" name="PubRRectCallout"/>
              <p:cNvSpPr>
                <a:spLocks noEditPoints="1" noChangeArrowheads="1"/>
              </p:cNvSpPr>
              <p:nvPr/>
            </p:nvSpPr>
            <p:spPr bwMode="auto">
              <a:xfrm flipH="1">
                <a:off x="4267199" y="761999"/>
                <a:ext cx="3316487" cy="353725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sz="3200" b="1" dirty="0" smtClean="0"/>
                  <a:t>No disrespect,  sister, but we have an obligation and duty to do what’s right .</a:t>
                </a:r>
                <a:endParaRPr lang="en-US" b="1" dirty="0"/>
              </a:p>
            </p:txBody>
          </p:sp>
        </p:grpSp>
      </p:gr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2000" fill="hold"/>
                                        <p:tgtEl>
                                          <p:spTgt spid="4100"/>
                                        </p:tgtEl>
                                        <p:attrNameLst>
                                          <p:attrName>ppt_x</p:attrName>
                                        </p:attrNameLst>
                                      </p:cBhvr>
                                      <p:tavLst>
                                        <p:tav tm="0">
                                          <p:val>
                                            <p:strVal val="0-#ppt_w/2"/>
                                          </p:val>
                                        </p:tav>
                                        <p:tav tm="100000">
                                          <p:val>
                                            <p:strVal val="#ppt_x"/>
                                          </p:val>
                                        </p:tav>
                                      </p:tavLst>
                                    </p:anim>
                                    <p:anim calcmode="lin" valueType="num">
                                      <p:cBhvr additive="base">
                                        <p:cTn id="8" dur="2000" fill="hold"/>
                                        <p:tgtEl>
                                          <p:spTgt spid="410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2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2"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2" fill="hold" nodeType="clickEffect">
                                  <p:stCondLst>
                                    <p:cond delay="0"/>
                                  </p:stCondLst>
                                  <p:childTnLst>
                                    <p:anim calcmode="lin" valueType="num">
                                      <p:cBhvr additive="base">
                                        <p:cTn id="16" dur="2000"/>
                                        <p:tgtEl>
                                          <p:spTgt spid="4100"/>
                                        </p:tgtEl>
                                        <p:attrNameLst>
                                          <p:attrName>ppt_x</p:attrName>
                                        </p:attrNameLst>
                                      </p:cBhvr>
                                      <p:tavLst>
                                        <p:tav tm="0">
                                          <p:val>
                                            <p:strVal val="ppt_x"/>
                                          </p:val>
                                        </p:tav>
                                        <p:tav tm="100000">
                                          <p:val>
                                            <p:strVal val="1+ppt_w/2"/>
                                          </p:val>
                                        </p:tav>
                                      </p:tavLst>
                                    </p:anim>
                                    <p:anim calcmode="lin" valueType="num">
                                      <p:cBhvr additive="base">
                                        <p:cTn id="17" dur="2000"/>
                                        <p:tgtEl>
                                          <p:spTgt spid="4100"/>
                                        </p:tgtEl>
                                        <p:attrNameLst>
                                          <p:attrName>ppt_y</p:attrName>
                                        </p:attrNameLst>
                                      </p:cBhvr>
                                      <p:tavLst>
                                        <p:tav tm="0">
                                          <p:val>
                                            <p:strVal val="ppt_y"/>
                                          </p:val>
                                        </p:tav>
                                        <p:tav tm="100000">
                                          <p:val>
                                            <p:strVal val="ppt_y"/>
                                          </p:val>
                                        </p:tav>
                                      </p:tavLst>
                                    </p:anim>
                                    <p:set>
                                      <p:cBhvr>
                                        <p:cTn id="18" dur="1" fill="hold">
                                          <p:stCondLst>
                                            <p:cond delay="1999"/>
                                          </p:stCondLst>
                                        </p:cTn>
                                        <p:tgtEl>
                                          <p:spTgt spid="4100"/>
                                        </p:tgtEl>
                                        <p:attrNameLst>
                                          <p:attrName>style.visibility</p:attrName>
                                        </p:attrNameLst>
                                      </p:cBhvr>
                                      <p:to>
                                        <p:strVal val="hidden"/>
                                      </p:to>
                                    </p:set>
                                  </p:childTnLst>
                                </p:cTn>
                              </p:par>
                              <p:par>
                                <p:cTn id="19" presetID="2" presetClass="exit" presetSubtype="2" fill="hold" grpId="1" nodeType="withEffect">
                                  <p:stCondLst>
                                    <p:cond delay="0"/>
                                  </p:stCondLst>
                                  <p:childTnLst>
                                    <p:anim calcmode="lin" valueType="num">
                                      <p:cBhvr additive="base">
                                        <p:cTn id="20" dur="2000"/>
                                        <p:tgtEl>
                                          <p:spTgt spid="3">
                                            <p:txEl>
                                              <p:pRg st="0" end="0"/>
                                            </p:txEl>
                                          </p:spTgt>
                                        </p:tgtEl>
                                        <p:attrNameLst>
                                          <p:attrName>ppt_x</p:attrName>
                                        </p:attrNameLst>
                                      </p:cBhvr>
                                      <p:tavLst>
                                        <p:tav tm="0">
                                          <p:val>
                                            <p:strVal val="ppt_x"/>
                                          </p:val>
                                        </p:tav>
                                        <p:tav tm="100000">
                                          <p:val>
                                            <p:strVal val="1+ppt_w/2"/>
                                          </p:val>
                                        </p:tav>
                                      </p:tavLst>
                                    </p:anim>
                                    <p:anim calcmode="lin" valueType="num">
                                      <p:cBhvr additive="base">
                                        <p:cTn id="21" dur="2000"/>
                                        <p:tgtEl>
                                          <p:spTgt spid="3">
                                            <p:txEl>
                                              <p:pRg st="0" end="0"/>
                                            </p:txEl>
                                          </p:spTgt>
                                        </p:tgtEl>
                                        <p:attrNameLst>
                                          <p:attrName>ppt_y</p:attrName>
                                        </p:attrNameLst>
                                      </p:cBhvr>
                                      <p:tavLst>
                                        <p:tav tm="0">
                                          <p:val>
                                            <p:strVal val="ppt_y"/>
                                          </p:val>
                                        </p:tav>
                                        <p:tav tm="100000">
                                          <p:val>
                                            <p:strVal val="ppt_y"/>
                                          </p:val>
                                        </p:tav>
                                      </p:tavLst>
                                    </p:anim>
                                    <p:set>
                                      <p:cBhvr>
                                        <p:cTn id="22"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1000" fill="hold"/>
                                        <p:tgtEl>
                                          <p:spTgt spid="6"/>
                                        </p:tgtEl>
                                        <p:attrNameLst>
                                          <p:attrName>ppt_x</p:attrName>
                                        </p:attrNameLst>
                                      </p:cBhvr>
                                      <p:tavLst>
                                        <p:tav tm="0">
                                          <p:val>
                                            <p:strVal val="#ppt_x"/>
                                          </p:val>
                                        </p:tav>
                                        <p:tav tm="100000">
                                          <p:val>
                                            <p:strVal val="#ppt_x"/>
                                          </p:val>
                                        </p:tav>
                                      </p:tavLst>
                                    </p:anim>
                                    <p:anim calcmode="lin" valueType="num">
                                      <p:cBhvr additive="base">
                                        <p:cTn id="2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470025"/>
          </a:xfrm>
        </p:spPr>
        <p:txBody>
          <a:bodyPr/>
          <a:lstStyle/>
          <a:p>
            <a:r>
              <a:rPr lang="en-US" dirty="0" smtClean="0"/>
              <a:t>Of Course I Integrate Technology</a:t>
            </a:r>
            <a:endParaRPr lang="en-US" dirty="0"/>
          </a:p>
        </p:txBody>
      </p:sp>
      <p:sp>
        <p:nvSpPr>
          <p:cNvPr id="3" name="Subtitle 2"/>
          <p:cNvSpPr>
            <a:spLocks noGrp="1"/>
          </p:cNvSpPr>
          <p:nvPr>
            <p:ph type="subTitle" idx="1"/>
          </p:nvPr>
        </p:nvSpPr>
        <p:spPr>
          <a:xfrm>
            <a:off x="533400" y="2819400"/>
            <a:ext cx="8229600" cy="3810000"/>
          </a:xfrm>
        </p:spPr>
        <p:txBody>
          <a:bodyPr>
            <a:noAutofit/>
          </a:bodyPr>
          <a:lstStyle/>
          <a:p>
            <a:pPr algn="l"/>
            <a:r>
              <a:rPr lang="en-US" sz="3000" dirty="0" smtClean="0">
                <a:solidFill>
                  <a:schemeClr val="tx2"/>
                </a:solidFill>
              </a:rPr>
              <a:t>I take my kids to the lab at least once a week!</a:t>
            </a:r>
          </a:p>
          <a:p>
            <a:pPr algn="l"/>
            <a:r>
              <a:rPr lang="en-US" sz="3000" dirty="0" smtClean="0">
                <a:solidFill>
                  <a:srgbClr val="C00000"/>
                </a:solidFill>
              </a:rPr>
              <a:t>I take attendance on my computer every morning!</a:t>
            </a:r>
          </a:p>
          <a:p>
            <a:pPr algn="l"/>
            <a:r>
              <a:rPr lang="en-US" sz="3000" dirty="0" smtClean="0">
                <a:solidFill>
                  <a:schemeClr val="tx2"/>
                </a:solidFill>
              </a:rPr>
              <a:t>I check my email throughout the day.</a:t>
            </a:r>
          </a:p>
          <a:p>
            <a:pPr algn="l"/>
            <a:r>
              <a:rPr lang="en-US" sz="3000" dirty="0" smtClean="0">
                <a:solidFill>
                  <a:srgbClr val="C00000"/>
                </a:solidFill>
              </a:rPr>
              <a:t>I use my projector to show video clips!</a:t>
            </a:r>
          </a:p>
          <a:p>
            <a:pPr algn="l"/>
            <a:r>
              <a:rPr lang="en-US" sz="3000" dirty="0" smtClean="0">
                <a:solidFill>
                  <a:schemeClr val="tx2"/>
                </a:solidFill>
              </a:rPr>
              <a:t>I show my students websites that I’ve found.</a:t>
            </a:r>
          </a:p>
          <a:p>
            <a:pPr algn="l"/>
            <a:r>
              <a:rPr lang="en-US" sz="3000" dirty="0" smtClean="0">
                <a:solidFill>
                  <a:srgbClr val="C00000"/>
                </a:solidFill>
              </a:rPr>
              <a:t>I show my students Power Point presentations all of the time!</a:t>
            </a:r>
          </a:p>
          <a:p>
            <a:pPr algn="l"/>
            <a:r>
              <a:rPr lang="en-US" sz="3000" dirty="0" smtClean="0">
                <a:solidFill>
                  <a:schemeClr val="tx2"/>
                </a:solidFill>
              </a:rPr>
              <a:t>And…. I have a web page to keep parents informed!</a:t>
            </a:r>
          </a:p>
          <a:p>
            <a:pPr algn="l"/>
            <a:endParaRPr lang="en-US" sz="3000" dirty="0">
              <a:solidFill>
                <a:schemeClr val="tx1">
                  <a:lumMod val="95000"/>
                  <a:lumOff val="5000"/>
                </a:schemeClr>
              </a:solidFill>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Documents and Settings\BVarsho\Local Settings\Temporary Internet Files\Content.IE5\4X2JGH2V\MCAN00866_0000[1].wmf"/>
          <p:cNvPicPr>
            <a:picLocks noChangeAspect="1" noChangeArrowheads="1"/>
          </p:cNvPicPr>
          <p:nvPr/>
        </p:nvPicPr>
        <p:blipFill>
          <a:blip r:embed="rId3" cstate="print"/>
          <a:srcRect/>
          <a:stretch>
            <a:fillRect/>
          </a:stretch>
        </p:blipFill>
        <p:spPr bwMode="auto">
          <a:xfrm>
            <a:off x="4572000" y="1981200"/>
            <a:ext cx="4184738" cy="4581165"/>
          </a:xfrm>
          <a:prstGeom prst="rect">
            <a:avLst/>
          </a:prstGeom>
          <a:noFill/>
        </p:spPr>
      </p:pic>
      <p:sp>
        <p:nvSpPr>
          <p:cNvPr id="2" name="Title 1"/>
          <p:cNvSpPr>
            <a:spLocks noGrp="1"/>
          </p:cNvSpPr>
          <p:nvPr>
            <p:ph type="ctrTitle"/>
          </p:nvPr>
        </p:nvSpPr>
        <p:spPr>
          <a:xfrm>
            <a:off x="609600" y="381000"/>
            <a:ext cx="7772400" cy="1470025"/>
          </a:xfrm>
        </p:spPr>
        <p:txBody>
          <a:bodyPr>
            <a:noAutofit/>
          </a:bodyPr>
          <a:lstStyle/>
          <a:p>
            <a:pPr algn="r"/>
            <a:r>
              <a:rPr lang="en-US" sz="6000" dirty="0" smtClean="0"/>
              <a:t>Morning </a:t>
            </a:r>
            <a:r>
              <a:rPr lang="en-US" sz="6000" dirty="0" smtClean="0"/>
              <a:t>of Day </a:t>
            </a:r>
            <a:r>
              <a:rPr lang="en-US" sz="6000" dirty="0" smtClean="0"/>
              <a:t>3</a:t>
            </a:r>
            <a:endParaRPr lang="en-US" sz="6000" dirty="0"/>
          </a:p>
        </p:txBody>
      </p:sp>
      <p:sp>
        <p:nvSpPr>
          <p:cNvPr id="5" name="Subtitle 4"/>
          <p:cNvSpPr>
            <a:spLocks noGrp="1"/>
          </p:cNvSpPr>
          <p:nvPr>
            <p:ph type="subTitle" idx="1"/>
          </p:nvPr>
        </p:nvSpPr>
        <p:spPr>
          <a:xfrm>
            <a:off x="838200" y="2590800"/>
            <a:ext cx="3581400" cy="2057400"/>
          </a:xfrm>
        </p:spPr>
        <p:txBody>
          <a:bodyPr>
            <a:noAutofit/>
          </a:bodyPr>
          <a:lstStyle/>
          <a:p>
            <a:r>
              <a:rPr lang="en-US" sz="4400" dirty="0" smtClean="0">
                <a:solidFill>
                  <a:schemeClr val="tx2"/>
                </a:solidFill>
              </a:rPr>
              <a:t>The elephant is in the </a:t>
            </a:r>
            <a:r>
              <a:rPr lang="en-US" sz="4400" dirty="0" smtClean="0">
                <a:solidFill>
                  <a:schemeClr val="tx2"/>
                </a:solidFill>
              </a:rPr>
              <a:t>building.</a:t>
            </a:r>
            <a:endParaRPr lang="en-US" sz="4400" dirty="0">
              <a:solidFill>
                <a:schemeClr val="tx2"/>
              </a:solidFill>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470025"/>
          </a:xfrm>
        </p:spPr>
        <p:txBody>
          <a:bodyPr>
            <a:normAutofit/>
          </a:bodyPr>
          <a:lstStyle/>
          <a:p>
            <a:r>
              <a:rPr lang="en-US" sz="4400" dirty="0" smtClean="0"/>
              <a:t>Student Use of Technology</a:t>
            </a:r>
            <a:endParaRPr lang="en-US" sz="4400" dirty="0"/>
          </a:p>
        </p:txBody>
      </p:sp>
      <p:sp>
        <p:nvSpPr>
          <p:cNvPr id="3" name="Subtitle 2"/>
          <p:cNvSpPr>
            <a:spLocks noGrp="1"/>
          </p:cNvSpPr>
          <p:nvPr>
            <p:ph type="subTitle" idx="1"/>
          </p:nvPr>
        </p:nvSpPr>
        <p:spPr>
          <a:xfrm>
            <a:off x="609600" y="1600200"/>
            <a:ext cx="8077200" cy="4343400"/>
          </a:xfrm>
        </p:spPr>
        <p:txBody>
          <a:bodyPr>
            <a:normAutofit/>
          </a:bodyPr>
          <a:lstStyle/>
          <a:p>
            <a:pPr algn="l"/>
            <a:r>
              <a:rPr lang="en-US" sz="3200" dirty="0" smtClean="0">
                <a:solidFill>
                  <a:srgbClr val="C00000"/>
                </a:solidFill>
              </a:rPr>
              <a:t>Students</a:t>
            </a:r>
            <a:r>
              <a:rPr lang="en-US" sz="3200" dirty="0" smtClean="0">
                <a:solidFill>
                  <a:schemeClr val="tx2"/>
                </a:solidFill>
              </a:rPr>
              <a:t> use email or blogs to communicate ideas and thoughts.</a:t>
            </a:r>
          </a:p>
          <a:p>
            <a:pPr algn="l"/>
            <a:r>
              <a:rPr lang="en-US" sz="3200" dirty="0" smtClean="0">
                <a:solidFill>
                  <a:srgbClr val="C00000"/>
                </a:solidFill>
              </a:rPr>
              <a:t>Students</a:t>
            </a:r>
            <a:r>
              <a:rPr lang="en-US" sz="3200" dirty="0" smtClean="0">
                <a:solidFill>
                  <a:schemeClr val="tx2"/>
                </a:solidFill>
              </a:rPr>
              <a:t> create digital stories.</a:t>
            </a:r>
          </a:p>
          <a:p>
            <a:pPr algn="l"/>
            <a:r>
              <a:rPr lang="en-US" sz="3200" dirty="0" smtClean="0">
                <a:solidFill>
                  <a:srgbClr val="C00000"/>
                </a:solidFill>
              </a:rPr>
              <a:t>Students</a:t>
            </a:r>
            <a:r>
              <a:rPr lang="en-US" sz="3200" dirty="0" smtClean="0">
                <a:solidFill>
                  <a:schemeClr val="tx2"/>
                </a:solidFill>
              </a:rPr>
              <a:t> find and evaluate websites.</a:t>
            </a:r>
          </a:p>
          <a:p>
            <a:pPr algn="l"/>
            <a:r>
              <a:rPr lang="en-US" sz="3200" dirty="0" smtClean="0">
                <a:solidFill>
                  <a:srgbClr val="C00000"/>
                </a:solidFill>
              </a:rPr>
              <a:t>Students</a:t>
            </a:r>
            <a:r>
              <a:rPr lang="en-US" sz="3200" dirty="0" smtClean="0">
                <a:solidFill>
                  <a:schemeClr val="tx2"/>
                </a:solidFill>
              </a:rPr>
              <a:t> collect and analyze information.</a:t>
            </a:r>
          </a:p>
          <a:p>
            <a:pPr algn="l"/>
            <a:r>
              <a:rPr lang="en-US" sz="3200" dirty="0" smtClean="0">
                <a:solidFill>
                  <a:srgbClr val="C00000"/>
                </a:solidFill>
              </a:rPr>
              <a:t>Students</a:t>
            </a:r>
            <a:r>
              <a:rPr lang="en-US" sz="3200" dirty="0" smtClean="0">
                <a:solidFill>
                  <a:schemeClr val="tx2"/>
                </a:solidFill>
              </a:rPr>
              <a:t> create a visual presentation using a technology tool.  </a:t>
            </a:r>
          </a:p>
          <a:p>
            <a:pPr algn="l"/>
            <a:endParaRPr lang="en-US" sz="3200" dirty="0">
              <a:solidFill>
                <a:schemeClr val="tx2"/>
              </a:solidFill>
            </a:endParaRPr>
          </a:p>
        </p:txBody>
      </p:sp>
      <p:sp>
        <p:nvSpPr>
          <p:cNvPr id="4" name="Subtitle 2"/>
          <p:cNvSpPr txBox="1">
            <a:spLocks/>
          </p:cNvSpPr>
          <p:nvPr/>
        </p:nvSpPr>
        <p:spPr>
          <a:xfrm>
            <a:off x="914400" y="2057400"/>
            <a:ext cx="6705600" cy="3200400"/>
          </a:xfrm>
          <a:prstGeom prst="rect">
            <a:avLst/>
          </a:prstGeom>
        </p:spPr>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800" b="0" i="0" u="none" strike="noStrike" kern="1200" cap="none" spc="0" normalizeH="0" baseline="0" noProof="0" dirty="0" smtClean="0">
                <a:ln>
                  <a:noFill/>
                </a:ln>
                <a:solidFill>
                  <a:srgbClr val="C00000"/>
                </a:solidFill>
                <a:effectLst/>
                <a:uLnTx/>
                <a:uFillTx/>
                <a:latin typeface="+mn-lt"/>
                <a:ea typeface="+mn-ea"/>
                <a:cs typeface="+mn-cs"/>
              </a:rPr>
              <a:t>Ah-hah!</a:t>
            </a:r>
          </a:p>
        </p:txBody>
      </p:sp>
      <p:grpSp>
        <p:nvGrpSpPr>
          <p:cNvPr id="5" name="Group 4"/>
          <p:cNvGrpSpPr/>
          <p:nvPr/>
        </p:nvGrpSpPr>
        <p:grpSpPr>
          <a:xfrm>
            <a:off x="0" y="0"/>
            <a:ext cx="9329530" cy="6858000"/>
            <a:chOff x="381000" y="0"/>
            <a:chExt cx="8382000" cy="6858000"/>
          </a:xfrm>
        </p:grpSpPr>
        <p:sp>
          <p:nvSpPr>
            <p:cNvPr id="6" name="Rectangle 5"/>
            <p:cNvSpPr/>
            <p:nvPr/>
          </p:nvSpPr>
          <p:spPr>
            <a:xfrm>
              <a:off x="381000" y="0"/>
              <a:ext cx="838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12"/>
            <p:cNvGrpSpPr/>
            <p:nvPr/>
          </p:nvGrpSpPr>
          <p:grpSpPr>
            <a:xfrm>
              <a:off x="1066800" y="501350"/>
              <a:ext cx="7050286" cy="6356650"/>
              <a:chOff x="533400" y="761999"/>
              <a:chExt cx="7050286" cy="6356650"/>
            </a:xfrm>
          </p:grpSpPr>
          <p:pic>
            <p:nvPicPr>
              <p:cNvPr id="8" name="Picture 2" descr="C:\Documents and Settings\BVarsho\Local Settings\Temporary Internet Files\Content.IE5\8P2FS1EN\MCBD10720_0000[1].wmf"/>
              <p:cNvPicPr>
                <a:picLocks noChangeAspect="1" noChangeArrowheads="1"/>
              </p:cNvPicPr>
              <p:nvPr/>
            </p:nvPicPr>
            <p:blipFill>
              <a:blip r:embed="rId3" cstate="print"/>
              <a:srcRect/>
              <a:stretch>
                <a:fillRect/>
              </a:stretch>
            </p:blipFill>
            <p:spPr bwMode="auto">
              <a:xfrm>
                <a:off x="533400" y="1207241"/>
                <a:ext cx="4800600" cy="5911408"/>
              </a:xfrm>
              <a:prstGeom prst="rect">
                <a:avLst/>
              </a:prstGeom>
              <a:noFill/>
            </p:spPr>
          </p:pic>
          <p:sp>
            <p:nvSpPr>
              <p:cNvPr id="9" name="PubRRectCallout"/>
              <p:cNvSpPr>
                <a:spLocks noEditPoints="1" noChangeArrowheads="1"/>
              </p:cNvSpPr>
              <p:nvPr/>
            </p:nvSpPr>
            <p:spPr bwMode="auto">
              <a:xfrm flipH="1">
                <a:off x="4267199" y="761999"/>
                <a:ext cx="3316487" cy="353725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sz="2800" b="1" dirty="0" smtClean="0"/>
                  <a:t>It’s about time you figured this out. Now get back to work and figure out how you’re going to share with the rest of the troops. </a:t>
                </a:r>
                <a:endParaRPr lang="en-US" sz="1600" b="1" dirty="0"/>
              </a:p>
            </p:txBody>
          </p:sp>
        </p:grpSp>
      </p:gr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40" presetClass="entr" presetSubtype="0" fill="hold" grpId="0" nodeType="clickEffect">
                                  <p:stCondLst>
                                    <p:cond delay="0"/>
                                  </p:stCondLst>
                                  <p:iterate type="lt">
                                    <p:tmPct val="10000"/>
                                  </p:iterate>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1"/>
                                          </p:val>
                                        </p:tav>
                                        <p:tav tm="100000">
                                          <p:val>
                                            <p:strVal val="#ppt_x"/>
                                          </p:val>
                                        </p:tav>
                                      </p:tavLst>
                                    </p:anim>
                                    <p:anim calcmode="lin" valueType="num">
                                      <p:cBhvr>
                                        <p:cTn id="39"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1000" fill="hold"/>
                                        <p:tgtEl>
                                          <p:spTgt spid="5"/>
                                        </p:tgtEl>
                                        <p:attrNameLst>
                                          <p:attrName>ppt_x</p:attrName>
                                        </p:attrNameLst>
                                      </p:cBhvr>
                                      <p:tavLst>
                                        <p:tav tm="0">
                                          <p:val>
                                            <p:strVal val="#ppt_x"/>
                                          </p:val>
                                        </p:tav>
                                        <p:tav tm="100000">
                                          <p:val>
                                            <p:strVal val="#ppt_x"/>
                                          </p:val>
                                        </p:tav>
                                      </p:tavLst>
                                    </p:anim>
                                    <p:anim calcmode="lin" valueType="num">
                                      <p:cBhvr additive="base">
                                        <p:cTn id="45"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325</TotalTime>
  <Words>1041</Words>
  <Application>Microsoft Office PowerPoint</Application>
  <PresentationFormat>On-screen Show (4:3)</PresentationFormat>
  <Paragraphs>87</Paragraphs>
  <Slides>10</Slides>
  <Notes>10</Notes>
  <HiddenSlides>0</HiddenSlides>
  <MMClips>3</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Trek</vt:lpstr>
      <vt:lpstr>The Big Ah-hah </vt:lpstr>
      <vt:lpstr>The Morning of Day 1</vt:lpstr>
      <vt:lpstr>End of  Day 1</vt:lpstr>
      <vt:lpstr>Day 2</vt:lpstr>
      <vt:lpstr>End of Day 2</vt:lpstr>
      <vt:lpstr>Friendly Advice</vt:lpstr>
      <vt:lpstr>Of Course I Integrate Technology</vt:lpstr>
      <vt:lpstr>Morning of Day 3</vt:lpstr>
      <vt:lpstr>Student Use of Technology</vt:lpstr>
      <vt:lpstr>What’s Next?</vt:lpstr>
    </vt:vector>
  </TitlesOfParts>
  <Company>Kimberly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 Essentials Training Days</dc:title>
  <dc:creator>BVarsho</dc:creator>
  <cp:lastModifiedBy>BVarsho</cp:lastModifiedBy>
  <cp:revision>54</cp:revision>
  <dcterms:created xsi:type="dcterms:W3CDTF">2010-03-01T16:04:55Z</dcterms:created>
  <dcterms:modified xsi:type="dcterms:W3CDTF">2010-03-03T15:32:47Z</dcterms:modified>
</cp:coreProperties>
</file>